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4" r:id="rId7"/>
    <p:sldId id="263" r:id="rId8"/>
    <p:sldId id="262" r:id="rId9"/>
    <p:sldId id="261" r:id="rId10"/>
    <p:sldId id="266" r:id="rId11"/>
    <p:sldId id="267" r:id="rId12"/>
    <p:sldId id="265" r:id="rId13"/>
    <p:sldId id="269" r:id="rId14"/>
    <p:sldId id="270" r:id="rId15"/>
    <p:sldId id="268" r:id="rId16"/>
    <p:sldId id="271" r:id="rId17"/>
    <p:sldId id="272" r:id="rId18"/>
    <p:sldId id="273" r:id="rId19"/>
    <p:sldId id="274" r:id="rId20"/>
    <p:sldId id="275" r:id="rId21"/>
    <p:sldId id="276" r:id="rId22"/>
    <p:sldId id="277" r:id="rId23"/>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554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5" d="100"/>
          <a:sy n="75" d="100"/>
        </p:scale>
        <p:origin x="62"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tıklatın</a:t>
            </a:r>
            <a:endParaRPr lang="tr-TR"/>
          </a:p>
        </p:txBody>
      </p:sp>
      <p:sp>
        <p:nvSpPr>
          <p:cNvPr id="4" name="Veri Yer Tutucusu 3"/>
          <p:cNvSpPr>
            <a:spLocks noGrp="1"/>
          </p:cNvSpPr>
          <p:nvPr>
            <p:ph type="dt" sz="half" idx="10"/>
          </p:nvPr>
        </p:nvSpPr>
        <p:spPr/>
        <p:txBody>
          <a:bodyPr/>
          <a:lstStyle/>
          <a:p>
            <a:fld id="{37508E1A-418D-4913-B147-0CB6277024EE}" type="datetimeFigureOut">
              <a:rPr lang="tr-TR" smtClean="0"/>
              <a:t>7.01.2022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74003E7B-DCD1-4A87-B818-CBBF42A8995A}" type="slidenum">
              <a:rPr lang="tr-TR" smtClean="0"/>
              <a:t>‹#›</a:t>
            </a:fld>
            <a:endParaRPr lang="tr-TR"/>
          </a:p>
        </p:txBody>
      </p:sp>
    </p:spTree>
    <p:extLst>
      <p:ext uri="{BB962C8B-B14F-4D97-AF65-F5344CB8AC3E}">
        <p14:creationId xmlns:p14="http://schemas.microsoft.com/office/powerpoint/2010/main" val="4018334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37508E1A-418D-4913-B147-0CB6277024EE}" type="datetimeFigureOut">
              <a:rPr lang="tr-TR" smtClean="0"/>
              <a:t>7.01.2022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74003E7B-DCD1-4A87-B818-CBBF42A8995A}" type="slidenum">
              <a:rPr lang="tr-TR" smtClean="0"/>
              <a:t>‹#›</a:t>
            </a:fld>
            <a:endParaRPr lang="tr-TR"/>
          </a:p>
        </p:txBody>
      </p:sp>
    </p:spTree>
    <p:extLst>
      <p:ext uri="{BB962C8B-B14F-4D97-AF65-F5344CB8AC3E}">
        <p14:creationId xmlns:p14="http://schemas.microsoft.com/office/powerpoint/2010/main" val="3482755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37508E1A-418D-4913-B147-0CB6277024EE}" type="datetimeFigureOut">
              <a:rPr lang="tr-TR" smtClean="0"/>
              <a:t>7.01.2022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74003E7B-DCD1-4A87-B818-CBBF42A8995A}" type="slidenum">
              <a:rPr lang="tr-TR" smtClean="0"/>
              <a:t>‹#›</a:t>
            </a:fld>
            <a:endParaRPr lang="tr-TR"/>
          </a:p>
        </p:txBody>
      </p:sp>
    </p:spTree>
    <p:extLst>
      <p:ext uri="{BB962C8B-B14F-4D97-AF65-F5344CB8AC3E}">
        <p14:creationId xmlns:p14="http://schemas.microsoft.com/office/powerpoint/2010/main" val="3096690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37508E1A-418D-4913-B147-0CB6277024EE}" type="datetimeFigureOut">
              <a:rPr lang="tr-TR" smtClean="0"/>
              <a:t>7.01.2022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74003E7B-DCD1-4A87-B818-CBBF42A8995A}" type="slidenum">
              <a:rPr lang="tr-TR" smtClean="0"/>
              <a:t>‹#›</a:t>
            </a:fld>
            <a:endParaRPr lang="tr-TR"/>
          </a:p>
        </p:txBody>
      </p:sp>
    </p:spTree>
    <p:extLst>
      <p:ext uri="{BB962C8B-B14F-4D97-AF65-F5344CB8AC3E}">
        <p14:creationId xmlns:p14="http://schemas.microsoft.com/office/powerpoint/2010/main" val="1520041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düzenlemek için tıklatın</a:t>
            </a:r>
          </a:p>
        </p:txBody>
      </p:sp>
      <p:sp>
        <p:nvSpPr>
          <p:cNvPr id="4" name="Veri Yer Tutucusu 3"/>
          <p:cNvSpPr>
            <a:spLocks noGrp="1"/>
          </p:cNvSpPr>
          <p:nvPr>
            <p:ph type="dt" sz="half" idx="10"/>
          </p:nvPr>
        </p:nvSpPr>
        <p:spPr/>
        <p:txBody>
          <a:bodyPr/>
          <a:lstStyle/>
          <a:p>
            <a:fld id="{37508E1A-418D-4913-B147-0CB6277024EE}" type="datetimeFigureOut">
              <a:rPr lang="tr-TR" smtClean="0"/>
              <a:t>7.01.2022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74003E7B-DCD1-4A87-B818-CBBF42A8995A}" type="slidenum">
              <a:rPr lang="tr-TR" smtClean="0"/>
              <a:t>‹#›</a:t>
            </a:fld>
            <a:endParaRPr lang="tr-TR"/>
          </a:p>
        </p:txBody>
      </p:sp>
    </p:spTree>
    <p:extLst>
      <p:ext uri="{BB962C8B-B14F-4D97-AF65-F5344CB8AC3E}">
        <p14:creationId xmlns:p14="http://schemas.microsoft.com/office/powerpoint/2010/main" val="30309004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37508E1A-418D-4913-B147-0CB6277024EE}" type="datetimeFigureOut">
              <a:rPr lang="tr-TR" smtClean="0"/>
              <a:t>7.01.2022</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74003E7B-DCD1-4A87-B818-CBBF42A8995A}" type="slidenum">
              <a:rPr lang="tr-TR" smtClean="0"/>
              <a:t>‹#›</a:t>
            </a:fld>
            <a:endParaRPr lang="tr-TR"/>
          </a:p>
        </p:txBody>
      </p:sp>
    </p:spTree>
    <p:extLst>
      <p:ext uri="{BB962C8B-B14F-4D97-AF65-F5344CB8AC3E}">
        <p14:creationId xmlns:p14="http://schemas.microsoft.com/office/powerpoint/2010/main" val="2703009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37508E1A-418D-4913-B147-0CB6277024EE}" type="datetimeFigureOut">
              <a:rPr lang="tr-TR" smtClean="0"/>
              <a:t>7.01.2022</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74003E7B-DCD1-4A87-B818-CBBF42A8995A}" type="slidenum">
              <a:rPr lang="tr-TR" smtClean="0"/>
              <a:t>‹#›</a:t>
            </a:fld>
            <a:endParaRPr lang="tr-TR"/>
          </a:p>
        </p:txBody>
      </p:sp>
    </p:spTree>
    <p:extLst>
      <p:ext uri="{BB962C8B-B14F-4D97-AF65-F5344CB8AC3E}">
        <p14:creationId xmlns:p14="http://schemas.microsoft.com/office/powerpoint/2010/main" val="2787695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37508E1A-418D-4913-B147-0CB6277024EE}" type="datetimeFigureOut">
              <a:rPr lang="tr-TR" smtClean="0"/>
              <a:t>7.01.2022</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74003E7B-DCD1-4A87-B818-CBBF42A8995A}" type="slidenum">
              <a:rPr lang="tr-TR" smtClean="0"/>
              <a:t>‹#›</a:t>
            </a:fld>
            <a:endParaRPr lang="tr-TR"/>
          </a:p>
        </p:txBody>
      </p:sp>
    </p:spTree>
    <p:extLst>
      <p:ext uri="{BB962C8B-B14F-4D97-AF65-F5344CB8AC3E}">
        <p14:creationId xmlns:p14="http://schemas.microsoft.com/office/powerpoint/2010/main" val="1872780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37508E1A-418D-4913-B147-0CB6277024EE}" type="datetimeFigureOut">
              <a:rPr lang="tr-TR" smtClean="0"/>
              <a:t>7.01.2022</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74003E7B-DCD1-4A87-B818-CBBF42A8995A}" type="slidenum">
              <a:rPr lang="tr-TR" smtClean="0"/>
              <a:t>‹#›</a:t>
            </a:fld>
            <a:endParaRPr lang="tr-TR"/>
          </a:p>
        </p:txBody>
      </p:sp>
    </p:spTree>
    <p:extLst>
      <p:ext uri="{BB962C8B-B14F-4D97-AF65-F5344CB8AC3E}">
        <p14:creationId xmlns:p14="http://schemas.microsoft.com/office/powerpoint/2010/main" val="3779368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düzenlemek için tıklatın</a:t>
            </a:r>
          </a:p>
        </p:txBody>
      </p:sp>
      <p:sp>
        <p:nvSpPr>
          <p:cNvPr id="5" name="Veri Yer Tutucusu 4"/>
          <p:cNvSpPr>
            <a:spLocks noGrp="1"/>
          </p:cNvSpPr>
          <p:nvPr>
            <p:ph type="dt" sz="half" idx="10"/>
          </p:nvPr>
        </p:nvSpPr>
        <p:spPr/>
        <p:txBody>
          <a:bodyPr/>
          <a:lstStyle/>
          <a:p>
            <a:fld id="{37508E1A-418D-4913-B147-0CB6277024EE}" type="datetimeFigureOut">
              <a:rPr lang="tr-TR" smtClean="0"/>
              <a:t>7.01.2022</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74003E7B-DCD1-4A87-B818-CBBF42A8995A}" type="slidenum">
              <a:rPr lang="tr-TR" smtClean="0"/>
              <a:t>‹#›</a:t>
            </a:fld>
            <a:endParaRPr lang="tr-TR"/>
          </a:p>
        </p:txBody>
      </p:sp>
    </p:spTree>
    <p:extLst>
      <p:ext uri="{BB962C8B-B14F-4D97-AF65-F5344CB8AC3E}">
        <p14:creationId xmlns:p14="http://schemas.microsoft.com/office/powerpoint/2010/main" val="227491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düzenlemek için tıklatın</a:t>
            </a:r>
          </a:p>
        </p:txBody>
      </p:sp>
      <p:sp>
        <p:nvSpPr>
          <p:cNvPr id="5" name="Veri Yer Tutucusu 4"/>
          <p:cNvSpPr>
            <a:spLocks noGrp="1"/>
          </p:cNvSpPr>
          <p:nvPr>
            <p:ph type="dt" sz="half" idx="10"/>
          </p:nvPr>
        </p:nvSpPr>
        <p:spPr/>
        <p:txBody>
          <a:bodyPr/>
          <a:lstStyle/>
          <a:p>
            <a:fld id="{37508E1A-418D-4913-B147-0CB6277024EE}" type="datetimeFigureOut">
              <a:rPr lang="tr-TR" smtClean="0"/>
              <a:t>7.01.2022</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74003E7B-DCD1-4A87-B818-CBBF42A8995A}" type="slidenum">
              <a:rPr lang="tr-TR" smtClean="0"/>
              <a:t>‹#›</a:t>
            </a:fld>
            <a:endParaRPr lang="tr-TR"/>
          </a:p>
        </p:txBody>
      </p:sp>
    </p:spTree>
    <p:extLst>
      <p:ext uri="{BB962C8B-B14F-4D97-AF65-F5344CB8AC3E}">
        <p14:creationId xmlns:p14="http://schemas.microsoft.com/office/powerpoint/2010/main" val="524117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508E1A-418D-4913-B147-0CB6277024EE}" type="datetimeFigureOut">
              <a:rPr lang="tr-TR" smtClean="0"/>
              <a:t>7.01.2022</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003E7B-DCD1-4A87-B818-CBBF42A8995A}" type="slidenum">
              <a:rPr lang="tr-TR" smtClean="0"/>
              <a:t>‹#›</a:t>
            </a:fld>
            <a:endParaRPr lang="tr-TR"/>
          </a:p>
        </p:txBody>
      </p:sp>
    </p:spTree>
    <p:extLst>
      <p:ext uri="{BB962C8B-B14F-4D97-AF65-F5344CB8AC3E}">
        <p14:creationId xmlns:p14="http://schemas.microsoft.com/office/powerpoint/2010/main" val="30185951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chipverify.com/systemverilog/systemverilog-functions" TargetMode="External"/><Relationship Id="rId2" Type="http://schemas.openxmlformats.org/officeDocument/2006/relationships/hyperlink" Target="http://www.levent.tc/courses/electronic-circuit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images.wallpapersden.com/image/download/intel-cpu-processor_Z2hmZ22UmZqaraWkpJRmbmdlrWZlbWU.jpg"/>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a:stretch>
            <a:fillRect/>
          </a:stretch>
        </p:blipFill>
        <p:spPr bwMode="auto">
          <a:xfrm>
            <a:off x="-1" y="0"/>
            <a:ext cx="12191999"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Başlık 5">
            <a:extLst>
              <a:ext uri="{FF2B5EF4-FFF2-40B4-BE49-F238E27FC236}">
                <a16:creationId xmlns:lc="http://schemas.openxmlformats.org/drawingml/2006/lockedCanvas" xmlns="" xmlns:a16="http://schemas.microsoft.com/office/drawing/2014/main" id="{2E3EA56B-BEB0-4656-A20B-D15F03B7ACA1}"/>
              </a:ext>
            </a:extLst>
          </p:cNvPr>
          <p:cNvSpPr>
            <a:spLocks noGrp="1"/>
          </p:cNvSpPr>
          <p:nvPr/>
        </p:nvSpPr>
        <p:spPr>
          <a:xfrm>
            <a:off x="-2" y="2888480"/>
            <a:ext cx="12192001" cy="1418922"/>
          </a:xfrm>
          <a:prstGeom prst="rect">
            <a:avLst/>
          </a:prstGeom>
          <a:solidFill>
            <a:schemeClr val="tx1">
              <a:alpha val="80000"/>
            </a:schemeClr>
          </a:solidFill>
        </p:spPr>
        <p:txBody>
          <a:bodyPr vert="horz" lIns="432000" tIns="0" rIns="432000" bIns="144000" rtlCol="0" anchor="b">
            <a:noAutofit/>
          </a:bodyPr>
          <a:lstStyle>
            <a:lvl1pPr algn="l" defTabSz="914400" rtl="0" eaLnBrk="1" latinLnBrk="0" hangingPunct="1">
              <a:lnSpc>
                <a:spcPct val="90000"/>
              </a:lnSpc>
              <a:spcBef>
                <a:spcPct val="0"/>
              </a:spcBef>
              <a:buNone/>
              <a:defRPr sz="4200" kern="1200" spc="-150">
                <a:solidFill>
                  <a:schemeClr val="bg1"/>
                </a:solidFill>
                <a:latin typeface="+mj-lt"/>
                <a:ea typeface="+mj-ea"/>
                <a:cs typeface="+mj-cs"/>
              </a:defRPr>
            </a:lvl1pPr>
          </a:lstStyle>
          <a:p>
            <a:pPr algn="r"/>
            <a:r>
              <a:rPr lang="tr-TR" sz="4800" b="1" dirty="0">
                <a:latin typeface="Artifakt Element" panose="020B0503050000020004" pitchFamily="34" charset="-94"/>
                <a:ea typeface="Artifakt Element" panose="020B0503050000020004" pitchFamily="34" charset="-94"/>
              </a:rPr>
              <a:t>FB-CPU </a:t>
            </a:r>
            <a:r>
              <a:rPr lang="tr-TR" sz="4800" b="1" dirty="0" err="1" smtClean="0">
                <a:latin typeface="Artifakt Element" panose="020B0503050000020004" pitchFamily="34" charset="-94"/>
                <a:ea typeface="Artifakt Element" panose="020B0503050000020004" pitchFamily="34" charset="-94"/>
              </a:rPr>
              <a:t>SystemVerilog</a:t>
            </a:r>
            <a:r>
              <a:rPr lang="tr-TR" sz="4800" b="1" dirty="0" smtClean="0">
                <a:latin typeface="Artifakt Element" panose="020B0503050000020004" pitchFamily="34" charset="-94"/>
                <a:ea typeface="Artifakt Element" panose="020B0503050000020004" pitchFamily="34" charset="-94"/>
              </a:rPr>
              <a:t> </a:t>
            </a:r>
            <a:r>
              <a:rPr lang="tr-TR" sz="4800" b="1" dirty="0" err="1">
                <a:latin typeface="Artifakt Element" panose="020B0503050000020004" pitchFamily="34" charset="-94"/>
                <a:ea typeface="Artifakt Element" panose="020B0503050000020004" pitchFamily="34" charset="-94"/>
              </a:rPr>
              <a:t>Testbench</a:t>
            </a:r>
            <a:endParaRPr lang="tr-TR" sz="4800" b="1" dirty="0">
              <a:latin typeface="Artifakt Element" panose="020B0503050000020004" pitchFamily="34" charset="-94"/>
              <a:ea typeface="Artifakt Element" panose="020B0503050000020004" pitchFamily="34" charset="-94"/>
            </a:endParaRPr>
          </a:p>
        </p:txBody>
      </p:sp>
      <p:sp>
        <p:nvSpPr>
          <p:cNvPr id="6" name="Alt Başlık 6">
            <a:extLst>
              <a:ext uri="{FF2B5EF4-FFF2-40B4-BE49-F238E27FC236}">
                <a16:creationId xmlns:lc="http://schemas.openxmlformats.org/drawingml/2006/lockedCanvas" xmlns="" xmlns:a16="http://schemas.microsoft.com/office/drawing/2014/main" id="{DA0FE6D5-D475-4CBB-A6C2-E3D991A36891}"/>
              </a:ext>
            </a:extLst>
          </p:cNvPr>
          <p:cNvSpPr>
            <a:spLocks noGrp="1"/>
          </p:cNvSpPr>
          <p:nvPr/>
        </p:nvSpPr>
        <p:spPr>
          <a:xfrm>
            <a:off x="7699760" y="4307401"/>
            <a:ext cx="4492239" cy="1238818"/>
          </a:xfrm>
          <a:prstGeom prst="rect">
            <a:avLst/>
          </a:prstGeom>
          <a:solidFill>
            <a:schemeClr val="tx1">
              <a:alpha val="90000"/>
            </a:schemeClr>
          </a:solidFill>
        </p:spPr>
        <p:txBody>
          <a:bodyPr vert="horz" lIns="432000" tIns="14400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tr-TR" sz="1800" dirty="0">
                <a:latin typeface="Artifakt Element" panose="020B0503050000020004" pitchFamily="34" charset="-94"/>
                <a:ea typeface="Artifakt Element" panose="020B0503050000020004" pitchFamily="34" charset="-94"/>
              </a:rPr>
              <a:t>Damla Su KARADOĞAN - 190302016</a:t>
            </a:r>
          </a:p>
          <a:p>
            <a:pPr algn="r"/>
            <a:r>
              <a:rPr lang="tr-TR" sz="1800" dirty="0">
                <a:latin typeface="Artifakt Element" panose="020B0503050000020004" pitchFamily="34" charset="-94"/>
                <a:ea typeface="Artifakt Element" panose="020B0503050000020004" pitchFamily="34" charset="-94"/>
              </a:rPr>
              <a:t>Alp Eren GÜRLE - </a:t>
            </a:r>
            <a:r>
              <a:rPr lang="en-US" sz="1800" dirty="0">
                <a:latin typeface="Artifakt Element" panose="020B0503050000020004" pitchFamily="34" charset="-94"/>
                <a:ea typeface="Artifakt Element" panose="020B0503050000020004" pitchFamily="34" charset="-94"/>
              </a:rPr>
              <a:t>190301028</a:t>
            </a:r>
            <a:endParaRPr lang="tr-TR" sz="1800" dirty="0">
              <a:latin typeface="Artifakt Element" panose="020B0503050000020004" pitchFamily="34" charset="-94"/>
              <a:ea typeface="Artifakt Element" panose="020B0503050000020004" pitchFamily="34" charset="-94"/>
            </a:endParaRPr>
          </a:p>
          <a:p>
            <a:pPr algn="r"/>
            <a:r>
              <a:rPr lang="tr-TR" sz="1800" dirty="0">
                <a:latin typeface="Artifakt Element" panose="020B0503050000020004" pitchFamily="34" charset="-94"/>
                <a:ea typeface="Artifakt Element" panose="020B0503050000020004" pitchFamily="34" charset="-94"/>
              </a:rPr>
              <a:t>Taha Yasin ÖZTÜRK - </a:t>
            </a:r>
            <a:r>
              <a:rPr lang="en-US" sz="1800" dirty="0">
                <a:latin typeface="Artifakt Element" panose="020B0503050000020004" pitchFamily="34" charset="-94"/>
                <a:ea typeface="Artifakt Element" panose="020B0503050000020004" pitchFamily="34" charset="-94"/>
              </a:rPr>
              <a:t>19030102</a:t>
            </a:r>
            <a:r>
              <a:rPr lang="tr-TR" sz="1800" dirty="0">
                <a:latin typeface="Artifakt Element" panose="020B0503050000020004" pitchFamily="34" charset="-94"/>
                <a:ea typeface="Artifakt Element" panose="020B0503050000020004" pitchFamily="34" charset="-94"/>
              </a:rPr>
              <a:t>7</a:t>
            </a:r>
          </a:p>
        </p:txBody>
      </p:sp>
      <p:pic>
        <p:nvPicPr>
          <p:cNvPr id="8" name="Resim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5028" y="2957419"/>
            <a:ext cx="1281043" cy="1281043"/>
          </a:xfrm>
          <a:prstGeom prst="rect">
            <a:avLst/>
          </a:prstGeom>
        </p:spPr>
      </p:pic>
    </p:spTree>
    <p:extLst>
      <p:ext uri="{BB962C8B-B14F-4D97-AF65-F5344CB8AC3E}">
        <p14:creationId xmlns:p14="http://schemas.microsoft.com/office/powerpoint/2010/main" val="27677518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Unvan 1"/>
          <p:cNvSpPr>
            <a:spLocks noGrp="1"/>
          </p:cNvSpPr>
          <p:nvPr>
            <p:ph type="title"/>
          </p:nvPr>
        </p:nvSpPr>
        <p:spPr>
          <a:xfrm>
            <a:off x="838200" y="109099"/>
            <a:ext cx="10515600" cy="1325563"/>
          </a:xfrm>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Kullanılan Yazılım</a:t>
            </a:r>
          </a:p>
        </p:txBody>
      </p:sp>
      <p:sp>
        <p:nvSpPr>
          <p:cNvPr id="3" name="İçerik Yer Tutucusu 2"/>
          <p:cNvSpPr>
            <a:spLocks noGrp="1"/>
          </p:cNvSpPr>
          <p:nvPr>
            <p:ph idx="1"/>
          </p:nvPr>
        </p:nvSpPr>
        <p:spPr>
          <a:xfrm>
            <a:off x="433343" y="1102408"/>
            <a:ext cx="9120560" cy="5646766"/>
          </a:xfrm>
        </p:spPr>
        <p:txBody>
          <a:bodyPr>
            <a:noAutofit/>
          </a:bodyPr>
          <a:lstStyle/>
          <a:p>
            <a:r>
              <a:rPr lang="tr-TR" sz="1800" b="1" i="1" dirty="0" err="1" smtClean="0">
                <a:latin typeface="+mj-lt"/>
              </a:rPr>
              <a:t>dosyaSinifi’nin</a:t>
            </a:r>
            <a:r>
              <a:rPr lang="tr-TR" sz="1800" b="1" i="1" dirty="0" smtClean="0">
                <a:latin typeface="+mj-lt"/>
              </a:rPr>
              <a:t> değişkenlerini;</a:t>
            </a:r>
          </a:p>
          <a:p>
            <a:pPr marL="457200" lvl="1" indent="0">
              <a:buNone/>
            </a:pPr>
            <a:r>
              <a:rPr lang="tr-TR" sz="1400" dirty="0" smtClean="0">
                <a:latin typeface="+mj-lt"/>
              </a:rPr>
              <a:t>-  </a:t>
            </a:r>
            <a:r>
              <a:rPr lang="tr-TR" sz="1400" u="sng" dirty="0" err="1" smtClean="0">
                <a:latin typeface="+mj-lt"/>
              </a:rPr>
              <a:t>fileDescriptor</a:t>
            </a:r>
            <a:r>
              <a:rPr lang="tr-TR" sz="1400" dirty="0" smtClean="0">
                <a:latin typeface="+mj-lt"/>
              </a:rPr>
              <a:t>: Bir dosyayı açarken kullanılır. </a:t>
            </a:r>
            <a:r>
              <a:rPr lang="tr-TR" sz="1400" dirty="0" err="1" smtClean="0">
                <a:latin typeface="+mj-lt"/>
              </a:rPr>
              <a:t>SystemVerilog’da</a:t>
            </a:r>
            <a:r>
              <a:rPr lang="tr-TR" sz="1400" dirty="0" smtClean="0">
                <a:latin typeface="+mj-lt"/>
              </a:rPr>
              <a:t> bir şeyler yazar veya okurken, “oku” dediğimizde geriye bir </a:t>
            </a:r>
            <a:r>
              <a:rPr lang="tr-TR" sz="1400" dirty="0" err="1" smtClean="0">
                <a:latin typeface="+mj-lt"/>
              </a:rPr>
              <a:t>fileDescriptor</a:t>
            </a:r>
            <a:r>
              <a:rPr lang="tr-TR" sz="1400" dirty="0" smtClean="0">
                <a:latin typeface="+mj-lt"/>
              </a:rPr>
              <a:t> döner. Onu tutabilmek için bu sınıfın içerisinde </a:t>
            </a:r>
            <a:r>
              <a:rPr lang="tr-TR" sz="1400" dirty="0" err="1" smtClean="0">
                <a:latin typeface="+mj-lt"/>
              </a:rPr>
              <a:t>int</a:t>
            </a:r>
            <a:r>
              <a:rPr lang="tr-TR" sz="1400" dirty="0" smtClean="0">
                <a:latin typeface="+mj-lt"/>
              </a:rPr>
              <a:t> türünde bir </a:t>
            </a:r>
            <a:r>
              <a:rPr lang="tr-TR" sz="1400" dirty="0" err="1" smtClean="0">
                <a:latin typeface="+mj-lt"/>
              </a:rPr>
              <a:t>fileDescriptor’e</a:t>
            </a:r>
            <a:r>
              <a:rPr lang="tr-TR" sz="1400" dirty="0" smtClean="0">
                <a:latin typeface="+mj-lt"/>
              </a:rPr>
              <a:t> ihtiyaç vardır. </a:t>
            </a:r>
          </a:p>
          <a:p>
            <a:pPr lvl="1">
              <a:buFontTx/>
              <a:buChar char="-"/>
            </a:pPr>
            <a:r>
              <a:rPr lang="tr-TR" sz="1400" u="sng" dirty="0" err="1" smtClean="0">
                <a:latin typeface="+mj-lt"/>
              </a:rPr>
              <a:t>scanFile</a:t>
            </a:r>
            <a:r>
              <a:rPr lang="tr-TR" sz="1400" dirty="0" smtClean="0">
                <a:latin typeface="+mj-lt"/>
              </a:rPr>
              <a:t>: Her bir satırı okudukça doğru okuyup okumadığını gösterir. </a:t>
            </a:r>
          </a:p>
          <a:p>
            <a:pPr lvl="1">
              <a:buFontTx/>
              <a:buChar char="-"/>
            </a:pPr>
            <a:r>
              <a:rPr lang="tr-TR" sz="1400" u="sng" dirty="0" err="1" smtClean="0">
                <a:latin typeface="+mj-lt"/>
              </a:rPr>
              <a:t>lineCount</a:t>
            </a:r>
            <a:r>
              <a:rPr lang="tr-TR" sz="1400" dirty="0" smtClean="0">
                <a:latin typeface="+mj-lt"/>
              </a:rPr>
              <a:t>: </a:t>
            </a:r>
            <a:r>
              <a:rPr lang="tr-TR" sz="1400" dirty="0" err="1" smtClean="0">
                <a:latin typeface="+mj-lt"/>
              </a:rPr>
              <a:t>Okudunan</a:t>
            </a:r>
            <a:r>
              <a:rPr lang="tr-TR" sz="1400" dirty="0" smtClean="0">
                <a:latin typeface="+mj-lt"/>
              </a:rPr>
              <a:t> dosyanın kaç satırdan oluştuğunu sayıp, simülasyonun sonucunda kaç satırı test ettiğini/ kaç satırlık bir okuma yapıldığını ekrana bastırmak için kullanılan değişkendir.</a:t>
            </a:r>
          </a:p>
          <a:p>
            <a:pPr marL="457200" lvl="1" indent="0">
              <a:buNone/>
            </a:pPr>
            <a:r>
              <a:rPr lang="tr-TR" sz="1400" dirty="0" smtClean="0">
                <a:latin typeface="+mj-lt"/>
              </a:rPr>
              <a:t>- </a:t>
            </a:r>
            <a:r>
              <a:rPr lang="tr-TR" sz="1400" u="sng" dirty="0" err="1" smtClean="0">
                <a:latin typeface="+mj-lt"/>
              </a:rPr>
              <a:t>fileInitialized</a:t>
            </a:r>
            <a:r>
              <a:rPr lang="tr-TR" sz="1400" dirty="0" smtClean="0">
                <a:latin typeface="+mj-lt"/>
              </a:rPr>
              <a:t>: Hata çıkmasını engellemek için bu sınıfın içerisinde önceden dosya açmamışken bir şeyleri okumaya çalışırsak, daha dosyayı açıp </a:t>
            </a:r>
            <a:r>
              <a:rPr lang="tr-TR" sz="1400" dirty="0" err="1" smtClean="0">
                <a:latin typeface="+mj-lt"/>
              </a:rPr>
              <a:t>initalize</a:t>
            </a:r>
            <a:r>
              <a:rPr lang="tr-TR" sz="1400" dirty="0" smtClean="0">
                <a:latin typeface="+mj-lt"/>
              </a:rPr>
              <a:t> etmediysek patlamamak için yani korumak için 1 bitlik bir </a:t>
            </a:r>
            <a:r>
              <a:rPr lang="tr-TR" sz="1400" dirty="0" err="1" smtClean="0">
                <a:latin typeface="+mj-lt"/>
              </a:rPr>
              <a:t>fileInitialized</a:t>
            </a:r>
            <a:r>
              <a:rPr lang="tr-TR" sz="1400" dirty="0" smtClean="0">
                <a:latin typeface="+mj-lt"/>
              </a:rPr>
              <a:t> isimli bir </a:t>
            </a:r>
            <a:r>
              <a:rPr lang="tr-TR" sz="1400" dirty="0" err="1" smtClean="0">
                <a:latin typeface="+mj-lt"/>
              </a:rPr>
              <a:t>logic</a:t>
            </a:r>
            <a:r>
              <a:rPr lang="tr-TR" sz="1400" dirty="0" smtClean="0">
                <a:latin typeface="+mj-lt"/>
              </a:rPr>
              <a:t> değişkeni tuttuk. Açılabilecek bir dosya olduğunu gördükten sonra değeri 1’e çekilir; değilse 0’da bırakılır. Bu bize henüz dosyayı okuyamadıysa/açamadıysa, dosyadan okumaya çalışmamasını sağlar.</a:t>
            </a:r>
          </a:p>
          <a:p>
            <a:pPr lvl="1">
              <a:buFontTx/>
              <a:buChar char="-"/>
            </a:pPr>
            <a:r>
              <a:rPr lang="tr-TR" sz="1400" u="sng" dirty="0" err="1" smtClean="0">
                <a:latin typeface="+mj-lt"/>
              </a:rPr>
              <a:t>fileComplated</a:t>
            </a:r>
            <a:r>
              <a:rPr lang="tr-TR" sz="1400" dirty="0" smtClean="0">
                <a:latin typeface="+mj-lt"/>
              </a:rPr>
              <a:t>: Dosyanın sonuna erişip erişmediğini anlamak için kullanılan bir değişkendir. Eğer sonuncu satıra geldiysek artık yeni bir şey okumamayı sağlayan bir saklayıcıdır. </a:t>
            </a:r>
          </a:p>
          <a:p>
            <a:pPr lvl="1">
              <a:buFontTx/>
              <a:buChar char="-"/>
            </a:pPr>
            <a:r>
              <a:rPr lang="tr-TR" sz="1400" u="sng" dirty="0" smtClean="0">
                <a:latin typeface="+mj-lt"/>
              </a:rPr>
              <a:t>data ve </a:t>
            </a:r>
            <a:r>
              <a:rPr lang="tr-TR" sz="1400" u="sng" dirty="0" err="1" smtClean="0">
                <a:latin typeface="+mj-lt"/>
              </a:rPr>
              <a:t>memAddr</a:t>
            </a:r>
            <a:r>
              <a:rPr lang="tr-TR" sz="1400" dirty="0" smtClean="0">
                <a:latin typeface="+mj-lt"/>
              </a:rPr>
              <a:t>: Test giriş dosyalarından okudukça değişkenlerin içerisine doldurmayı sağlar. İlk veri adres, ikinci veri ise </a:t>
            </a:r>
            <a:r>
              <a:rPr lang="tr-TR" sz="1400" dirty="0" err="1" smtClean="0">
                <a:latin typeface="+mj-lt"/>
              </a:rPr>
              <a:t>data’yı</a:t>
            </a:r>
            <a:r>
              <a:rPr lang="tr-TR" sz="1400" dirty="0" smtClean="0">
                <a:latin typeface="+mj-lt"/>
              </a:rPr>
              <a:t> temsil etmektir. </a:t>
            </a:r>
          </a:p>
          <a:p>
            <a:pPr marL="0" indent="0">
              <a:buNone/>
            </a:pPr>
            <a:r>
              <a:rPr lang="tr-TR" sz="1800" dirty="0" smtClean="0">
                <a:latin typeface="+mj-lt"/>
              </a:rPr>
              <a:t>Bize kullanmamız için verilen bu değişkenler haricinde ayrıca bizim okunabilirliği arttırmak için kendimizin eklediği iki değişken daha bulunmakta. Bunlar; </a:t>
            </a:r>
          </a:p>
          <a:p>
            <a:pPr lvl="1">
              <a:buFontTx/>
              <a:buChar char="-"/>
            </a:pPr>
            <a:r>
              <a:rPr lang="tr-TR" sz="1400" u="sng" dirty="0" err="1" smtClean="0">
                <a:latin typeface="+mj-lt"/>
              </a:rPr>
              <a:t>dosyaAdi</a:t>
            </a:r>
            <a:r>
              <a:rPr lang="tr-TR" sz="1400" dirty="0" smtClean="0">
                <a:latin typeface="+mj-lt"/>
              </a:rPr>
              <a:t>: Başka fonksiyonların içerisinde hangi dosyanın okunduğu bilgisini ekrana bastırabilmek için tanımladığımız global değişken. </a:t>
            </a:r>
          </a:p>
          <a:p>
            <a:pPr marL="457200" lvl="1" indent="0">
              <a:buNone/>
            </a:pPr>
            <a:r>
              <a:rPr lang="tr-TR" sz="1400" dirty="0" smtClean="0">
                <a:latin typeface="+mj-lt"/>
              </a:rPr>
              <a:t>-      </a:t>
            </a:r>
            <a:r>
              <a:rPr lang="tr-TR" sz="1400" u="sng" dirty="0" smtClean="0">
                <a:latin typeface="+mj-lt"/>
              </a:rPr>
              <a:t>Sayaç</a:t>
            </a:r>
            <a:r>
              <a:rPr lang="tr-TR" sz="1400" dirty="0" smtClean="0">
                <a:latin typeface="+mj-lt"/>
              </a:rPr>
              <a:t>: Hangi dosyanın okunduğu mesajını yazdırırken ekranda mesajın daha güzel görünmesini sağlamak için yazdığımız değişken</a:t>
            </a:r>
            <a:endParaRPr lang="tr-TR" sz="1400"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rotWithShape="1">
          <a:blip r:embed="rId2"/>
          <a:srcRect l="4390"/>
          <a:stretch/>
        </p:blipFill>
        <p:spPr>
          <a:xfrm>
            <a:off x="9477461" y="2606793"/>
            <a:ext cx="2714539" cy="2122212"/>
          </a:xfrm>
          <a:prstGeom prst="rect">
            <a:avLst/>
          </a:prstGeom>
        </p:spPr>
      </p:pic>
    </p:spTree>
    <p:extLst>
      <p:ext uri="{BB962C8B-B14F-4D97-AF65-F5344CB8AC3E}">
        <p14:creationId xmlns:p14="http://schemas.microsoft.com/office/powerpoint/2010/main" val="1387176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Kullanılan Yazılım</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838200" y="1825625"/>
            <a:ext cx="7463448" cy="4351338"/>
          </a:xfrm>
        </p:spPr>
        <p:txBody>
          <a:bodyPr/>
          <a:lstStyle/>
          <a:p>
            <a:r>
              <a:rPr lang="tr-TR" b="1" i="1" dirty="0" err="1">
                <a:latin typeface="+mj-lt"/>
              </a:rPr>
              <a:t>dosyaSinifi’nin</a:t>
            </a:r>
            <a:r>
              <a:rPr lang="tr-TR" b="1" i="1" dirty="0">
                <a:latin typeface="+mj-lt"/>
              </a:rPr>
              <a:t> </a:t>
            </a:r>
            <a:r>
              <a:rPr lang="tr-TR" b="1" i="1" dirty="0" smtClean="0">
                <a:latin typeface="+mj-lt"/>
              </a:rPr>
              <a:t>fonksiyonları;</a:t>
            </a:r>
            <a:endParaRPr lang="tr-TR" b="1" i="1" dirty="0">
              <a:latin typeface="+mj-lt"/>
            </a:endParaRPr>
          </a:p>
          <a:p>
            <a:pPr marL="0" indent="0">
              <a:buNone/>
            </a:pPr>
            <a:r>
              <a:rPr lang="tr-TR" dirty="0" smtClean="0">
                <a:latin typeface="+mj-lt"/>
              </a:rPr>
              <a:t>- </a:t>
            </a:r>
            <a:r>
              <a:rPr lang="tr-TR" dirty="0" err="1" smtClean="0">
                <a:latin typeface="+mj-lt"/>
              </a:rPr>
              <a:t>new</a:t>
            </a:r>
            <a:r>
              <a:rPr lang="tr-TR" dirty="0" smtClean="0">
                <a:latin typeface="+mj-lt"/>
              </a:rPr>
              <a:t>(): </a:t>
            </a:r>
            <a:r>
              <a:rPr lang="tr-TR" dirty="0" err="1" smtClean="0">
                <a:latin typeface="+mj-lt"/>
              </a:rPr>
              <a:t>Constructor’dır</a:t>
            </a:r>
            <a:r>
              <a:rPr lang="tr-TR" dirty="0" smtClean="0">
                <a:latin typeface="+mj-lt"/>
              </a:rPr>
              <a:t>. Bu mekanizma bir sınıftan obje türetileceğinde, obje türetilirken başlangıçta yapılması istenen bazı işlemler varsa, o işlemleri gerçekleştirmek için kullanılabilir. Buradaki görevi tüm değişkenleri 0’a atamaktadır. </a:t>
            </a:r>
            <a:endParaRPr lang="tr-TR"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8225000" y="2246963"/>
            <a:ext cx="3825548" cy="2924127"/>
          </a:xfrm>
          <a:prstGeom prst="rect">
            <a:avLst/>
          </a:prstGeom>
        </p:spPr>
      </p:pic>
    </p:spTree>
    <p:extLst>
      <p:ext uri="{BB962C8B-B14F-4D97-AF65-F5344CB8AC3E}">
        <p14:creationId xmlns:p14="http://schemas.microsoft.com/office/powerpoint/2010/main" val="597849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Kullanılan Yazılım</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128187" y="1690688"/>
            <a:ext cx="12063813" cy="4486275"/>
          </a:xfrm>
        </p:spPr>
        <p:txBody>
          <a:bodyPr>
            <a:normAutofit/>
          </a:bodyPr>
          <a:lstStyle/>
          <a:p>
            <a:pPr marL="0" indent="0">
              <a:buNone/>
            </a:pPr>
            <a:r>
              <a:rPr lang="tr-TR" sz="2400" dirty="0" smtClean="0">
                <a:latin typeface="+mj-lt"/>
                <a:ea typeface="Artifakt Element" panose="020B0503050000020004" pitchFamily="34" charset="-94"/>
              </a:rPr>
              <a:t>-</a:t>
            </a:r>
            <a:r>
              <a:rPr lang="tr-TR" sz="2400" dirty="0" err="1" smtClean="0">
                <a:latin typeface="+mj-lt"/>
                <a:ea typeface="Artifakt Element" panose="020B0503050000020004" pitchFamily="34" charset="-94"/>
              </a:rPr>
              <a:t>d</a:t>
            </a:r>
            <a:r>
              <a:rPr lang="tr-TR" sz="2400" dirty="0" err="1" smtClean="0">
                <a:latin typeface="+mj-lt"/>
              </a:rPr>
              <a:t>osyayiInitializeEt</a:t>
            </a:r>
            <a:r>
              <a:rPr lang="tr-TR" sz="2400" dirty="0" smtClean="0">
                <a:latin typeface="+mj-lt"/>
              </a:rPr>
              <a:t>(</a:t>
            </a:r>
            <a:r>
              <a:rPr lang="tr-TR" sz="2400" dirty="0" err="1" smtClean="0">
                <a:latin typeface="+mj-lt"/>
              </a:rPr>
              <a:t>string</a:t>
            </a:r>
            <a:r>
              <a:rPr lang="tr-TR" sz="2400" dirty="0" smtClean="0">
                <a:latin typeface="+mj-lt"/>
              </a:rPr>
              <a:t> </a:t>
            </a:r>
            <a:r>
              <a:rPr lang="tr-TR" sz="2400" dirty="0" err="1" smtClean="0">
                <a:latin typeface="+mj-lt"/>
              </a:rPr>
              <a:t>girisDosyaAdi</a:t>
            </a:r>
            <a:r>
              <a:rPr lang="tr-TR" sz="2400" dirty="0" smtClean="0">
                <a:latin typeface="+mj-lt"/>
              </a:rPr>
              <a:t>): Kendisine verilen </a:t>
            </a:r>
            <a:r>
              <a:rPr lang="tr-TR" sz="2400" dirty="0" err="1" smtClean="0">
                <a:latin typeface="+mj-lt"/>
              </a:rPr>
              <a:t>string</a:t>
            </a:r>
            <a:r>
              <a:rPr lang="tr-TR" sz="2400" dirty="0" smtClean="0">
                <a:latin typeface="+mj-lt"/>
              </a:rPr>
              <a:t> argümandaki dosya adı ile dosyayı açmaya çalışır. Dosya açıldığında geriye dönen file </a:t>
            </a:r>
            <a:r>
              <a:rPr lang="tr-TR" sz="2400" dirty="0" err="1" smtClean="0">
                <a:latin typeface="+mj-lt"/>
              </a:rPr>
              <a:t>descriptor’u</a:t>
            </a:r>
            <a:r>
              <a:rPr lang="tr-TR" sz="2400" dirty="0" smtClean="0">
                <a:latin typeface="+mj-lt"/>
              </a:rPr>
              <a:t>, </a:t>
            </a:r>
            <a:r>
              <a:rPr lang="tr-TR" sz="2400" dirty="0" err="1" smtClean="0">
                <a:latin typeface="+mj-lt"/>
              </a:rPr>
              <a:t>fileDescriptor</a:t>
            </a:r>
            <a:r>
              <a:rPr lang="tr-TR" sz="2400" dirty="0" smtClean="0">
                <a:latin typeface="+mj-lt"/>
              </a:rPr>
              <a:t> değişkenine atar. Dosya başarılı olarak açılırsa </a:t>
            </a:r>
            <a:r>
              <a:rPr lang="tr-TR" sz="2400" dirty="0" err="1" smtClean="0">
                <a:latin typeface="+mj-lt"/>
              </a:rPr>
              <a:t>fileInitialized</a:t>
            </a:r>
            <a:r>
              <a:rPr lang="tr-TR" sz="2400" dirty="0" smtClean="0">
                <a:latin typeface="+mj-lt"/>
              </a:rPr>
              <a:t> değişkeni 1 olur, diğer durumda ise 0 olur. Fonksiyon geriye başarılı iken 1, değil iken 0 döndürür. Dosya açma işlemi başarısız olduğunda ekrana “Dosya bulunamadı.” yazısı bastırılır ve program durur. Başarılı olduğu takdirde ise bulunan dosyanın adına bakılarak kaçıncı giriş/çıkış dosyanın bulunduğunun bilgisi ekrana yazdırılır.</a:t>
            </a:r>
          </a:p>
          <a:p>
            <a:pPr marL="0" indent="0">
              <a:buNone/>
            </a:pPr>
            <a:endParaRPr lang="tr-TR" sz="2400"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1" name="Resim 10"/>
          <p:cNvPicPr>
            <a:picLocks noChangeAspect="1"/>
          </p:cNvPicPr>
          <p:nvPr/>
        </p:nvPicPr>
        <p:blipFill>
          <a:blip r:embed="rId2"/>
          <a:stretch>
            <a:fillRect/>
          </a:stretch>
        </p:blipFill>
        <p:spPr>
          <a:xfrm>
            <a:off x="1440148" y="3779611"/>
            <a:ext cx="9487759" cy="2913399"/>
          </a:xfrm>
          <a:prstGeom prst="rect">
            <a:avLst/>
          </a:prstGeom>
        </p:spPr>
      </p:pic>
    </p:spTree>
    <p:extLst>
      <p:ext uri="{BB962C8B-B14F-4D97-AF65-F5344CB8AC3E}">
        <p14:creationId xmlns:p14="http://schemas.microsoft.com/office/powerpoint/2010/main" val="5148121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88045" y="101432"/>
            <a:ext cx="10515600" cy="1325563"/>
          </a:xfrm>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Kullanılan Yazılım</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128187" y="1142310"/>
            <a:ext cx="11935270" cy="5034654"/>
          </a:xfrm>
        </p:spPr>
        <p:txBody>
          <a:bodyPr>
            <a:normAutofit/>
          </a:bodyPr>
          <a:lstStyle/>
          <a:p>
            <a:r>
              <a:rPr lang="tr-TR" sz="2100" dirty="0" err="1" smtClean="0">
                <a:latin typeface="+mj-lt"/>
              </a:rPr>
              <a:t>dosyadanOku</a:t>
            </a:r>
            <a:r>
              <a:rPr lang="tr-TR" sz="2100" dirty="0" smtClean="0">
                <a:latin typeface="+mj-lt"/>
              </a:rPr>
              <a:t>(): </a:t>
            </a:r>
            <a:r>
              <a:rPr lang="tr-TR" sz="2100" dirty="0" err="1" smtClean="0">
                <a:latin typeface="+mj-lt"/>
              </a:rPr>
              <a:t>fileInitialize</a:t>
            </a:r>
            <a:r>
              <a:rPr lang="tr-TR" sz="2100" dirty="0" smtClean="0">
                <a:latin typeface="+mj-lt"/>
              </a:rPr>
              <a:t> 1 ve </a:t>
            </a:r>
            <a:r>
              <a:rPr lang="tr-TR" sz="2100" dirty="0" err="1" smtClean="0">
                <a:latin typeface="+mj-lt"/>
              </a:rPr>
              <a:t>fileComplated</a:t>
            </a:r>
            <a:r>
              <a:rPr lang="tr-TR" sz="2100" dirty="0" smtClean="0">
                <a:latin typeface="+mj-lt"/>
              </a:rPr>
              <a:t> 0 ise bulunmuş bir dosya var olduğu anlamına gelmektedir. Dosyadan 1 satır okuyup bunları </a:t>
            </a:r>
            <a:r>
              <a:rPr lang="tr-TR" sz="2100" dirty="0" err="1" smtClean="0">
                <a:latin typeface="+mj-lt"/>
              </a:rPr>
              <a:t>memAddr</a:t>
            </a:r>
            <a:r>
              <a:rPr lang="tr-TR" sz="2100" dirty="0" smtClean="0">
                <a:latin typeface="+mj-lt"/>
              </a:rPr>
              <a:t> ve data değişkenlerine yazar. “%x” olarak okumasının ve yazdırmasının sebebi dosyaların içerisindeki verilerin </a:t>
            </a:r>
            <a:r>
              <a:rPr lang="tr-TR" sz="2100" dirty="0" err="1" smtClean="0">
                <a:latin typeface="+mj-lt"/>
              </a:rPr>
              <a:t>heksadesimal</a:t>
            </a:r>
            <a:r>
              <a:rPr lang="tr-TR" sz="2100" dirty="0" smtClean="0">
                <a:latin typeface="+mj-lt"/>
              </a:rPr>
              <a:t> olmalarından dolayıdır. Dosyadan her başarılı okunan satır için </a:t>
            </a:r>
            <a:r>
              <a:rPr lang="tr-TR" sz="2100" dirty="0" err="1" smtClean="0">
                <a:latin typeface="+mj-lt"/>
              </a:rPr>
              <a:t>lineCount</a:t>
            </a:r>
            <a:r>
              <a:rPr lang="tr-TR" sz="2100" dirty="0" smtClean="0">
                <a:latin typeface="+mj-lt"/>
              </a:rPr>
              <a:t> değişkenini bir arttırır. Dosyanın sonuna erişilip erişilmediği kontrol edilir. Erişilmediyse dosya okunmaya devam edilir. Erişildiyse </a:t>
            </a:r>
            <a:r>
              <a:rPr lang="tr-TR" sz="2100" dirty="0" err="1" smtClean="0">
                <a:latin typeface="+mj-lt"/>
              </a:rPr>
              <a:t>fileInitialize</a:t>
            </a:r>
            <a:r>
              <a:rPr lang="tr-TR" sz="2100" dirty="0" smtClean="0">
                <a:latin typeface="+mj-lt"/>
              </a:rPr>
              <a:t> 0 ve </a:t>
            </a:r>
            <a:r>
              <a:rPr lang="tr-TR" sz="2100" dirty="0" err="1" smtClean="0">
                <a:latin typeface="+mj-lt"/>
              </a:rPr>
              <a:t>fileComplated</a:t>
            </a:r>
            <a:r>
              <a:rPr lang="tr-TR" sz="2100" dirty="0" smtClean="0">
                <a:latin typeface="+mj-lt"/>
              </a:rPr>
              <a:t> 1 olur. Bu iki değişkenin değerine bağlı olarak ekrana bastırmalar gerçekleştirdik. Okuma bittiğinde dosyanın okumasının bittiği ve kaç satır okunduğu bilgisi bastırılır. Eğer ki bu iki değişken de aynı anda 0 değerine sahipler ise dosyanın eklenmesinde başarısız olunduğu anlamına gelmektedir. Başarılı okunmalarda fonksiyon geriye 1, diğer durumda ise 0 döndürür.</a:t>
            </a:r>
            <a:endParaRPr lang="tr-TR" sz="2100"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1656205" y="3796648"/>
            <a:ext cx="9271702" cy="2879325"/>
          </a:xfrm>
          <a:prstGeom prst="rect">
            <a:avLst/>
          </a:prstGeom>
        </p:spPr>
      </p:pic>
    </p:spTree>
    <p:extLst>
      <p:ext uri="{BB962C8B-B14F-4D97-AF65-F5344CB8AC3E}">
        <p14:creationId xmlns:p14="http://schemas.microsoft.com/office/powerpoint/2010/main" val="8975455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Kullanılan Yazılım</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838200" y="1825625"/>
            <a:ext cx="5452241" cy="4351338"/>
          </a:xfrm>
        </p:spPr>
        <p:txBody>
          <a:bodyPr/>
          <a:lstStyle/>
          <a:p>
            <a:r>
              <a:rPr lang="tr-TR" dirty="0" err="1" smtClean="0">
                <a:latin typeface="+mj-lt"/>
              </a:rPr>
              <a:t>dosyaSinifi’nın</a:t>
            </a:r>
            <a:r>
              <a:rPr lang="tr-TR" dirty="0" smtClean="0">
                <a:latin typeface="+mj-lt"/>
              </a:rPr>
              <a:t> içini doldurduktan sonra </a:t>
            </a:r>
            <a:r>
              <a:rPr lang="tr-TR" dirty="0" err="1" smtClean="0">
                <a:latin typeface="+mj-lt"/>
              </a:rPr>
              <a:t>testSinifi</a:t>
            </a:r>
            <a:r>
              <a:rPr lang="tr-TR" dirty="0" smtClean="0">
                <a:latin typeface="+mj-lt"/>
              </a:rPr>
              <a:t> isimli sınıfın değişken tanımlamalarına başlanır. </a:t>
            </a:r>
            <a:r>
              <a:rPr lang="tr-TR" dirty="0" err="1" smtClean="0">
                <a:latin typeface="+mj-lt"/>
              </a:rPr>
              <a:t>dosyaSinifi</a:t>
            </a:r>
            <a:r>
              <a:rPr lang="tr-TR" dirty="0" smtClean="0">
                <a:latin typeface="+mj-lt"/>
              </a:rPr>
              <a:t> türünde giriş ve çıkış dosyası </a:t>
            </a:r>
            <a:r>
              <a:rPr lang="tr-TR" dirty="0" err="1" smtClean="0">
                <a:latin typeface="+mj-lt"/>
              </a:rPr>
              <a:t>isiminde</a:t>
            </a:r>
            <a:r>
              <a:rPr lang="tr-TR" dirty="0" smtClean="0">
                <a:latin typeface="+mj-lt"/>
              </a:rPr>
              <a:t> iki tane obje üretilir. </a:t>
            </a:r>
            <a:r>
              <a:rPr lang="tr-TR" dirty="0" err="1" smtClean="0">
                <a:latin typeface="+mj-lt"/>
              </a:rPr>
              <a:t>testNo</a:t>
            </a:r>
            <a:r>
              <a:rPr lang="tr-TR" dirty="0" smtClean="0">
                <a:latin typeface="+mj-lt"/>
              </a:rPr>
              <a:t> ile hangi test dosyasının kullanılacağı fonksiyonlar arası iletilir. Durum1- durum2 ile eşitlik karşılaştırmaları yapılır. </a:t>
            </a:r>
            <a:endParaRPr lang="tr-TR"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6728490" y="2949061"/>
            <a:ext cx="4625310" cy="1843656"/>
          </a:xfrm>
          <a:prstGeom prst="rect">
            <a:avLst/>
          </a:prstGeom>
        </p:spPr>
      </p:pic>
    </p:spTree>
    <p:extLst>
      <p:ext uri="{BB962C8B-B14F-4D97-AF65-F5344CB8AC3E}">
        <p14:creationId xmlns:p14="http://schemas.microsoft.com/office/powerpoint/2010/main" val="1443778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Kullanılan Yazılım</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315310" y="1428229"/>
            <a:ext cx="11038490" cy="4748734"/>
          </a:xfrm>
        </p:spPr>
        <p:txBody>
          <a:bodyPr>
            <a:normAutofit/>
          </a:bodyPr>
          <a:lstStyle/>
          <a:p>
            <a:r>
              <a:rPr lang="tr-TR" sz="2400" b="1" i="1" dirty="0" err="1" smtClean="0">
                <a:latin typeface="+mj-lt"/>
              </a:rPr>
              <a:t>testSinifi’nin</a:t>
            </a:r>
            <a:r>
              <a:rPr lang="tr-TR" sz="2400" b="1" i="1" dirty="0" smtClean="0">
                <a:latin typeface="+mj-lt"/>
              </a:rPr>
              <a:t> </a:t>
            </a:r>
            <a:r>
              <a:rPr lang="tr-TR" sz="2400" b="1" i="1" dirty="0">
                <a:latin typeface="+mj-lt"/>
              </a:rPr>
              <a:t>fonksiyonları;</a:t>
            </a:r>
          </a:p>
          <a:p>
            <a:pPr marL="0" indent="0">
              <a:buNone/>
            </a:pPr>
            <a:r>
              <a:rPr lang="tr-TR" sz="2400" dirty="0" smtClean="0">
                <a:latin typeface="+mj-lt"/>
                <a:ea typeface="Artifakt Element" panose="020B0503050000020004" pitchFamily="34" charset="-94"/>
              </a:rPr>
              <a:t>-</a:t>
            </a:r>
            <a:r>
              <a:rPr lang="tr-TR" sz="2400" dirty="0" err="1" smtClean="0">
                <a:latin typeface="+mj-lt"/>
              </a:rPr>
              <a:t>new</a:t>
            </a:r>
            <a:r>
              <a:rPr lang="tr-TR" sz="2400" dirty="0" smtClean="0">
                <a:latin typeface="+mj-lt"/>
              </a:rPr>
              <a:t>(): </a:t>
            </a:r>
            <a:r>
              <a:rPr lang="tr-TR" sz="2400" dirty="0" err="1" smtClean="0">
                <a:latin typeface="+mj-lt"/>
              </a:rPr>
              <a:t>Constructor’dır</a:t>
            </a:r>
            <a:r>
              <a:rPr lang="tr-TR" sz="2400" dirty="0" smtClean="0">
                <a:latin typeface="+mj-lt"/>
              </a:rPr>
              <a:t>. Base </a:t>
            </a:r>
            <a:r>
              <a:rPr lang="tr-TR" sz="2400" dirty="0" err="1" smtClean="0">
                <a:latin typeface="+mj-lt"/>
              </a:rPr>
              <a:t>class’ta</a:t>
            </a:r>
            <a:r>
              <a:rPr lang="tr-TR" sz="2400" dirty="0" smtClean="0">
                <a:latin typeface="+mj-lt"/>
              </a:rPr>
              <a:t> </a:t>
            </a:r>
            <a:r>
              <a:rPr lang="tr-TR" sz="2400" dirty="0" err="1" smtClean="0">
                <a:latin typeface="+mj-lt"/>
              </a:rPr>
              <a:t>contructor</a:t>
            </a:r>
            <a:r>
              <a:rPr lang="tr-TR" sz="2400" dirty="0" smtClean="0">
                <a:latin typeface="+mj-lt"/>
              </a:rPr>
              <a:t> olduğu ve argüman aldığı için, </a:t>
            </a:r>
            <a:r>
              <a:rPr lang="tr-TR" sz="2400" dirty="0" err="1" smtClean="0">
                <a:latin typeface="+mj-lt"/>
              </a:rPr>
              <a:t>super.new</a:t>
            </a:r>
            <a:r>
              <a:rPr lang="tr-TR" sz="2400" dirty="0" smtClean="0">
                <a:latin typeface="+mj-lt"/>
              </a:rPr>
              <a:t> </a:t>
            </a:r>
            <a:r>
              <a:rPr lang="tr-TR" sz="2400" dirty="0" err="1" smtClean="0">
                <a:latin typeface="+mj-lt"/>
              </a:rPr>
              <a:t>syntax’ı</a:t>
            </a:r>
            <a:r>
              <a:rPr lang="tr-TR" sz="2400" dirty="0" smtClean="0">
                <a:latin typeface="+mj-lt"/>
              </a:rPr>
              <a:t> ile </a:t>
            </a:r>
            <a:r>
              <a:rPr lang="tr-TR" sz="2400" dirty="0" err="1" smtClean="0">
                <a:latin typeface="+mj-lt"/>
              </a:rPr>
              <a:t>base</a:t>
            </a:r>
            <a:r>
              <a:rPr lang="tr-TR" sz="2400" dirty="0" smtClean="0">
                <a:latin typeface="+mj-lt"/>
              </a:rPr>
              <a:t> </a:t>
            </a:r>
            <a:r>
              <a:rPr lang="tr-TR" sz="2400" dirty="0" err="1" smtClean="0">
                <a:latin typeface="+mj-lt"/>
              </a:rPr>
              <a:t>class’ın</a:t>
            </a:r>
            <a:r>
              <a:rPr lang="tr-TR" sz="2400" dirty="0" smtClean="0">
                <a:latin typeface="+mj-lt"/>
              </a:rPr>
              <a:t> </a:t>
            </a:r>
            <a:r>
              <a:rPr lang="tr-TR" sz="2400" dirty="0" err="1" smtClean="0">
                <a:latin typeface="+mj-lt"/>
              </a:rPr>
              <a:t>constructor’una</a:t>
            </a:r>
            <a:r>
              <a:rPr lang="tr-TR" sz="2400" dirty="0" smtClean="0">
                <a:latin typeface="+mj-lt"/>
              </a:rPr>
              <a:t> erişilir. </a:t>
            </a:r>
            <a:r>
              <a:rPr lang="tr-TR" sz="2400" dirty="0" err="1" smtClean="0">
                <a:latin typeface="+mj-lt"/>
              </a:rPr>
              <a:t>testNo</a:t>
            </a:r>
            <a:r>
              <a:rPr lang="tr-TR" sz="2400" dirty="0" smtClean="0">
                <a:latin typeface="+mj-lt"/>
              </a:rPr>
              <a:t> değişkenini 0’a atar ve </a:t>
            </a:r>
            <a:r>
              <a:rPr lang="tr-TR" sz="2400" dirty="0" err="1" smtClean="0">
                <a:latin typeface="+mj-lt"/>
              </a:rPr>
              <a:t>girisDosyasi</a:t>
            </a:r>
            <a:r>
              <a:rPr lang="tr-TR" sz="2400" dirty="0" smtClean="0">
                <a:latin typeface="+mj-lt"/>
              </a:rPr>
              <a:t>, </a:t>
            </a:r>
            <a:r>
              <a:rPr lang="tr-TR" sz="2400" dirty="0" err="1" smtClean="0">
                <a:latin typeface="+mj-lt"/>
              </a:rPr>
              <a:t>cikisDosyasi</a:t>
            </a:r>
            <a:r>
              <a:rPr lang="tr-TR" sz="2400" dirty="0" smtClean="0">
                <a:latin typeface="+mj-lt"/>
              </a:rPr>
              <a:t> değişkenlerini </a:t>
            </a:r>
            <a:r>
              <a:rPr lang="tr-TR" sz="2400" dirty="0" err="1" smtClean="0">
                <a:latin typeface="+mj-lt"/>
              </a:rPr>
              <a:t>new</a:t>
            </a:r>
            <a:r>
              <a:rPr lang="tr-TR" sz="2400" dirty="0" smtClean="0">
                <a:latin typeface="+mj-lt"/>
              </a:rPr>
              <a:t> ile </a:t>
            </a:r>
            <a:r>
              <a:rPr lang="tr-TR" sz="2400" dirty="0" err="1" smtClean="0">
                <a:latin typeface="+mj-lt"/>
              </a:rPr>
              <a:t>initialize</a:t>
            </a:r>
            <a:r>
              <a:rPr lang="tr-TR" sz="2400" dirty="0" smtClean="0">
                <a:latin typeface="+mj-lt"/>
              </a:rPr>
              <a:t> eder. Sınıftan bir obje türetildiği zaman henüz aslında </a:t>
            </a:r>
            <a:r>
              <a:rPr lang="tr-TR" sz="2400" dirty="0" err="1" smtClean="0">
                <a:latin typeface="+mj-lt"/>
              </a:rPr>
              <a:t>RAM’de</a:t>
            </a:r>
            <a:r>
              <a:rPr lang="tr-TR" sz="2400" dirty="0" smtClean="0">
                <a:latin typeface="+mj-lt"/>
              </a:rPr>
              <a:t> sınıftaki değişkenler için yer açılmaz. Yani objenin </a:t>
            </a:r>
            <a:r>
              <a:rPr lang="tr-TR" sz="2400" dirty="0" err="1" smtClean="0">
                <a:latin typeface="+mj-lt"/>
              </a:rPr>
              <a:t>DRAM’de</a:t>
            </a:r>
            <a:r>
              <a:rPr lang="tr-TR" sz="2400" dirty="0" smtClean="0">
                <a:latin typeface="+mj-lt"/>
              </a:rPr>
              <a:t> tutulduğu bir adres yoktur. Bu yüzden NULL değerini taşımaktadır. Objenin bellek tahsisi için “</a:t>
            </a:r>
            <a:r>
              <a:rPr lang="tr-TR" sz="2400" dirty="0" err="1" smtClean="0">
                <a:latin typeface="+mj-lt"/>
              </a:rPr>
              <a:t>new</a:t>
            </a:r>
            <a:r>
              <a:rPr lang="tr-TR" sz="2400" dirty="0" smtClean="0">
                <a:latin typeface="+mj-lt"/>
              </a:rPr>
              <a:t>” operatörü ile atama yapılması gerekmektedir. New ifadesi sonucunda, oluşan obje </a:t>
            </a:r>
            <a:r>
              <a:rPr lang="tr-TR" sz="2400" dirty="0" err="1" smtClean="0">
                <a:latin typeface="+mj-lt"/>
              </a:rPr>
              <a:t>DRAM’de</a:t>
            </a:r>
            <a:r>
              <a:rPr lang="tr-TR" sz="2400" dirty="0" smtClean="0">
                <a:latin typeface="+mj-lt"/>
              </a:rPr>
              <a:t> atanan adresi göstermektedir.</a:t>
            </a:r>
            <a:endParaRPr lang="tr-TR" sz="2400"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6096000" y="4066655"/>
            <a:ext cx="3466058" cy="2257307"/>
          </a:xfrm>
          <a:prstGeom prst="rect">
            <a:avLst/>
          </a:prstGeom>
        </p:spPr>
      </p:pic>
    </p:spTree>
    <p:extLst>
      <p:ext uri="{BB962C8B-B14F-4D97-AF65-F5344CB8AC3E}">
        <p14:creationId xmlns:p14="http://schemas.microsoft.com/office/powerpoint/2010/main" val="37356804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216835"/>
            <a:ext cx="10515600" cy="1325563"/>
          </a:xfrm>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Kullanılan Yazılım</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128187" y="1428229"/>
            <a:ext cx="11935270" cy="4748734"/>
          </a:xfrm>
        </p:spPr>
        <p:txBody>
          <a:bodyPr>
            <a:normAutofit/>
          </a:bodyPr>
          <a:lstStyle/>
          <a:p>
            <a:pPr marL="0" indent="0">
              <a:buNone/>
            </a:pPr>
            <a:r>
              <a:rPr lang="tr-TR" sz="2400" dirty="0" smtClean="0">
                <a:latin typeface="+mj-lt"/>
              </a:rPr>
              <a:t>- </a:t>
            </a:r>
            <a:r>
              <a:rPr lang="tr-TR" sz="2400" dirty="0" err="1" smtClean="0">
                <a:latin typeface="+mj-lt"/>
              </a:rPr>
              <a:t>testNoAyarla</a:t>
            </a:r>
            <a:r>
              <a:rPr lang="tr-TR" sz="2400" dirty="0" smtClean="0">
                <a:latin typeface="+mj-lt"/>
              </a:rPr>
              <a:t>(</a:t>
            </a:r>
            <a:r>
              <a:rPr lang="tr-TR" sz="2400" dirty="0" err="1" smtClean="0">
                <a:latin typeface="+mj-lt"/>
              </a:rPr>
              <a:t>int</a:t>
            </a:r>
            <a:r>
              <a:rPr lang="tr-TR" sz="2400" dirty="0" smtClean="0">
                <a:latin typeface="+mj-lt"/>
              </a:rPr>
              <a:t> </a:t>
            </a:r>
            <a:r>
              <a:rPr lang="tr-TR" sz="2400" dirty="0" err="1" smtClean="0">
                <a:latin typeface="+mj-lt"/>
              </a:rPr>
              <a:t>girisTestNo</a:t>
            </a:r>
            <a:r>
              <a:rPr lang="tr-TR" sz="2400" dirty="0" smtClean="0">
                <a:latin typeface="+mj-lt"/>
              </a:rPr>
              <a:t>): </a:t>
            </a:r>
            <a:r>
              <a:rPr lang="tr-TR" sz="2400" dirty="0" err="1" smtClean="0">
                <a:latin typeface="+mj-lt"/>
              </a:rPr>
              <a:t>testNo</a:t>
            </a:r>
            <a:r>
              <a:rPr lang="tr-TR" sz="2400" dirty="0" smtClean="0">
                <a:latin typeface="+mj-lt"/>
              </a:rPr>
              <a:t> değişkenine </a:t>
            </a:r>
            <a:r>
              <a:rPr lang="tr-TR" sz="2400" dirty="0" err="1" smtClean="0">
                <a:latin typeface="+mj-lt"/>
              </a:rPr>
              <a:t>girisTestNo</a:t>
            </a:r>
            <a:r>
              <a:rPr lang="tr-TR" sz="2400" dirty="0" smtClean="0">
                <a:latin typeface="+mj-lt"/>
              </a:rPr>
              <a:t> argümanını yazılır. </a:t>
            </a:r>
          </a:p>
          <a:p>
            <a:endParaRPr lang="tr-TR" sz="2400" dirty="0">
              <a:latin typeface="+mj-lt"/>
            </a:endParaRPr>
          </a:p>
          <a:p>
            <a:endParaRPr lang="tr-TR" sz="2400" dirty="0" smtClean="0">
              <a:latin typeface="+mj-lt"/>
            </a:endParaRPr>
          </a:p>
          <a:p>
            <a:pPr marL="0" indent="0">
              <a:buNone/>
            </a:pPr>
            <a:r>
              <a:rPr lang="tr-TR" sz="2400" dirty="0" smtClean="0">
                <a:latin typeface="+mj-lt"/>
              </a:rPr>
              <a:t>- </a:t>
            </a:r>
            <a:r>
              <a:rPr lang="tr-TR" sz="2400" dirty="0" err="1" smtClean="0">
                <a:latin typeface="+mj-lt"/>
              </a:rPr>
              <a:t>testInitializeEt</a:t>
            </a:r>
            <a:r>
              <a:rPr lang="tr-TR" sz="2400" dirty="0" smtClean="0">
                <a:latin typeface="+mj-lt"/>
              </a:rPr>
              <a:t>(): Sınıfın içinde bulunan </a:t>
            </a:r>
            <a:r>
              <a:rPr lang="tr-TR" sz="2400" dirty="0" err="1" smtClean="0">
                <a:latin typeface="+mj-lt"/>
              </a:rPr>
              <a:t>testNo</a:t>
            </a:r>
            <a:r>
              <a:rPr lang="tr-TR" sz="2400" dirty="0" smtClean="0">
                <a:latin typeface="+mj-lt"/>
              </a:rPr>
              <a:t> değişkenin değerine göre </a:t>
            </a:r>
            <a:r>
              <a:rPr lang="tr-TR" sz="2400" dirty="0" err="1" smtClean="0">
                <a:latin typeface="+mj-lt"/>
              </a:rPr>
              <a:t>girisDosyasi.dosyayiInitializeEt</a:t>
            </a:r>
            <a:r>
              <a:rPr lang="tr-TR" sz="2400" dirty="0" smtClean="0">
                <a:latin typeface="+mj-lt"/>
              </a:rPr>
              <a:t> fonksiyonu ile input1/output1.txt gibi dosyalardan birini açar. Dosyaların açılmasında sorun olursa </a:t>
            </a:r>
            <a:r>
              <a:rPr lang="tr-TR" sz="2400" dirty="0" err="1" smtClean="0">
                <a:latin typeface="+mj-lt"/>
              </a:rPr>
              <a:t>dosyayiInitializeEt</a:t>
            </a:r>
            <a:r>
              <a:rPr lang="tr-TR" sz="2400" dirty="0" smtClean="0">
                <a:latin typeface="+mj-lt"/>
              </a:rPr>
              <a:t> fonksiyonun içerisindeki </a:t>
            </a:r>
            <a:r>
              <a:rPr lang="tr-TR" sz="2400" dirty="0" err="1" smtClean="0">
                <a:latin typeface="+mj-lt"/>
              </a:rPr>
              <a:t>finish</a:t>
            </a:r>
            <a:r>
              <a:rPr lang="tr-TR" sz="2400" dirty="0" smtClean="0">
                <a:latin typeface="+mj-lt"/>
              </a:rPr>
              <a:t> komutu ile simülasyonu durdurulur.</a:t>
            </a:r>
            <a:endParaRPr lang="tr-TR" sz="2400"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4257554" y="1948230"/>
            <a:ext cx="4086795" cy="647790"/>
          </a:xfrm>
          <a:prstGeom prst="rect">
            <a:avLst/>
          </a:prstGeom>
        </p:spPr>
      </p:pic>
      <p:pic>
        <p:nvPicPr>
          <p:cNvPr id="11" name="Resim 10"/>
          <p:cNvPicPr>
            <a:picLocks noChangeAspect="1"/>
          </p:cNvPicPr>
          <p:nvPr/>
        </p:nvPicPr>
        <p:blipFill rotWithShape="1">
          <a:blip r:embed="rId3"/>
          <a:srcRect r="45154"/>
          <a:stretch/>
        </p:blipFill>
        <p:spPr>
          <a:xfrm>
            <a:off x="4937739" y="3925613"/>
            <a:ext cx="5861641" cy="2823560"/>
          </a:xfrm>
          <a:prstGeom prst="rect">
            <a:avLst/>
          </a:prstGeom>
        </p:spPr>
      </p:pic>
    </p:spTree>
    <p:extLst>
      <p:ext uri="{BB962C8B-B14F-4D97-AF65-F5344CB8AC3E}">
        <p14:creationId xmlns:p14="http://schemas.microsoft.com/office/powerpoint/2010/main" val="20217712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Kullanılan Yazılım</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p:txBody>
          <a:bodyPr>
            <a:normAutofit/>
          </a:bodyPr>
          <a:lstStyle/>
          <a:p>
            <a:r>
              <a:rPr lang="tr-TR" sz="2500" dirty="0" smtClean="0">
                <a:latin typeface="+mj-lt"/>
              </a:rPr>
              <a:t>- </a:t>
            </a:r>
            <a:r>
              <a:rPr lang="tr-TR" sz="2500" dirty="0" err="1" smtClean="0">
                <a:latin typeface="+mj-lt"/>
              </a:rPr>
              <a:t>kontrolEt</a:t>
            </a:r>
            <a:r>
              <a:rPr lang="tr-TR" sz="2500" dirty="0" smtClean="0">
                <a:latin typeface="+mj-lt"/>
              </a:rPr>
              <a:t>(</a:t>
            </a:r>
            <a:r>
              <a:rPr lang="tr-TR" sz="2500" dirty="0" err="1" smtClean="0">
                <a:latin typeface="+mj-lt"/>
              </a:rPr>
              <a:t>reg</a:t>
            </a:r>
            <a:r>
              <a:rPr lang="tr-TR" sz="2500" dirty="0" smtClean="0">
                <a:latin typeface="+mj-lt"/>
              </a:rPr>
              <a:t> [7:0] </a:t>
            </a:r>
            <a:r>
              <a:rPr lang="tr-TR" sz="2500" dirty="0" err="1" smtClean="0">
                <a:latin typeface="+mj-lt"/>
              </a:rPr>
              <a:t>memLocation</a:t>
            </a:r>
            <a:r>
              <a:rPr lang="tr-TR" sz="2500" dirty="0" smtClean="0">
                <a:latin typeface="+mj-lt"/>
              </a:rPr>
              <a:t>, </a:t>
            </a:r>
            <a:r>
              <a:rPr lang="tr-TR" sz="2500" dirty="0" err="1" smtClean="0">
                <a:latin typeface="+mj-lt"/>
              </a:rPr>
              <a:t>reg</a:t>
            </a:r>
            <a:r>
              <a:rPr lang="tr-TR" sz="2500" dirty="0" smtClean="0">
                <a:latin typeface="+mj-lt"/>
              </a:rPr>
              <a:t> [21:0] </a:t>
            </a:r>
            <a:r>
              <a:rPr lang="tr-TR" sz="2500" dirty="0" err="1" smtClean="0">
                <a:latin typeface="+mj-lt"/>
              </a:rPr>
              <a:t>expectedValue</a:t>
            </a:r>
            <a:r>
              <a:rPr lang="tr-TR" sz="2500" dirty="0" smtClean="0">
                <a:latin typeface="+mj-lt"/>
              </a:rPr>
              <a:t> ): Kendisine argüman olarak verilen </a:t>
            </a:r>
            <a:r>
              <a:rPr lang="tr-TR" sz="2500" dirty="0" err="1" smtClean="0">
                <a:latin typeface="+mj-lt"/>
              </a:rPr>
              <a:t>memLocation</a:t>
            </a:r>
            <a:r>
              <a:rPr lang="tr-TR" sz="2500" dirty="0" smtClean="0">
                <a:latin typeface="+mj-lt"/>
              </a:rPr>
              <a:t> bilgisini kullanarak, </a:t>
            </a:r>
            <a:r>
              <a:rPr lang="tr-TR" sz="2500" dirty="0" err="1" smtClean="0">
                <a:latin typeface="+mj-lt"/>
              </a:rPr>
              <a:t>BRAM’deki</a:t>
            </a:r>
            <a:r>
              <a:rPr lang="tr-TR" sz="2500" dirty="0" smtClean="0">
                <a:latin typeface="+mj-lt"/>
              </a:rPr>
              <a:t> </a:t>
            </a:r>
            <a:r>
              <a:rPr lang="tr-TR" sz="2500" dirty="0" err="1" smtClean="0">
                <a:latin typeface="+mj-lt"/>
              </a:rPr>
              <a:t>adres’e</a:t>
            </a:r>
            <a:r>
              <a:rPr lang="tr-TR" sz="2500" dirty="0" smtClean="0">
                <a:latin typeface="+mj-lt"/>
              </a:rPr>
              <a:t> bakar. O adresteki içeriğin değeri ile </a:t>
            </a:r>
            <a:r>
              <a:rPr lang="tr-TR" sz="2500" dirty="0" err="1" smtClean="0">
                <a:latin typeface="+mj-lt"/>
              </a:rPr>
              <a:t>expectedValue</a:t>
            </a:r>
            <a:r>
              <a:rPr lang="tr-TR" sz="2500" dirty="0" smtClean="0">
                <a:latin typeface="+mj-lt"/>
              </a:rPr>
              <a:t> değerini karşılaştırır. Aynı ise simülasyon başarılı olarak çıktı verir, değil ise simülasyon hatalı olarak çıktı verir. </a:t>
            </a:r>
          </a:p>
          <a:p>
            <a:endParaRPr lang="tr-TR" sz="2500"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2004441" y="3738172"/>
            <a:ext cx="8183117" cy="2419688"/>
          </a:xfrm>
          <a:prstGeom prst="rect">
            <a:avLst/>
          </a:prstGeom>
        </p:spPr>
      </p:pic>
    </p:spTree>
    <p:extLst>
      <p:ext uri="{BB962C8B-B14F-4D97-AF65-F5344CB8AC3E}">
        <p14:creationId xmlns:p14="http://schemas.microsoft.com/office/powerpoint/2010/main" val="2423916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Kullanılan Yazılım</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838200" y="1428229"/>
            <a:ext cx="10515600" cy="4748734"/>
          </a:xfrm>
        </p:spPr>
        <p:txBody>
          <a:bodyPr>
            <a:normAutofit/>
          </a:bodyPr>
          <a:lstStyle/>
          <a:p>
            <a:r>
              <a:rPr lang="tr-TR" sz="2600" dirty="0" smtClean="0">
                <a:latin typeface="+mj-lt"/>
              </a:rPr>
              <a:t>Tüm bu fonksiyon ve sınıflar </a:t>
            </a:r>
            <a:r>
              <a:rPr lang="tr-TR" sz="2600" dirty="0" err="1" smtClean="0">
                <a:latin typeface="+mj-lt"/>
              </a:rPr>
              <a:t>initial</a:t>
            </a:r>
            <a:r>
              <a:rPr lang="tr-TR" sz="2600" dirty="0" smtClean="0">
                <a:latin typeface="+mj-lt"/>
              </a:rPr>
              <a:t> </a:t>
            </a:r>
            <a:r>
              <a:rPr lang="tr-TR" sz="2600" dirty="0" err="1" smtClean="0">
                <a:latin typeface="+mj-lt"/>
              </a:rPr>
              <a:t>begin</a:t>
            </a:r>
            <a:r>
              <a:rPr lang="tr-TR" sz="2600" dirty="0" smtClean="0">
                <a:latin typeface="+mj-lt"/>
              </a:rPr>
              <a:t> bloğunun içerisinden çağrılmaktadır. Burada </a:t>
            </a:r>
            <a:r>
              <a:rPr lang="tr-TR" sz="2600" dirty="0" err="1" smtClean="0">
                <a:latin typeface="+mj-lt"/>
              </a:rPr>
              <a:t>testSinifi</a:t>
            </a:r>
            <a:r>
              <a:rPr lang="tr-TR" sz="2600" dirty="0" smtClean="0">
                <a:latin typeface="+mj-lt"/>
              </a:rPr>
              <a:t> sınıfından test isminde bir obje türetilir ve </a:t>
            </a:r>
            <a:r>
              <a:rPr lang="tr-TR" sz="2600" dirty="0" err="1" smtClean="0">
                <a:latin typeface="+mj-lt"/>
              </a:rPr>
              <a:t>testSinifi’nın</a:t>
            </a:r>
            <a:r>
              <a:rPr lang="tr-TR" sz="2600" dirty="0" smtClean="0">
                <a:latin typeface="+mj-lt"/>
              </a:rPr>
              <a:t> çağrılmasında kullanılır. </a:t>
            </a:r>
            <a:r>
              <a:rPr lang="tr-TR" sz="2600" dirty="0" err="1" smtClean="0">
                <a:latin typeface="+mj-lt"/>
              </a:rPr>
              <a:t>For</a:t>
            </a:r>
            <a:r>
              <a:rPr lang="tr-TR" sz="2600" dirty="0" smtClean="0">
                <a:latin typeface="+mj-lt"/>
              </a:rPr>
              <a:t> döngüsü ile </a:t>
            </a:r>
            <a:r>
              <a:rPr lang="tr-TR" sz="2600" dirty="0" err="1" smtClean="0">
                <a:latin typeface="+mj-lt"/>
              </a:rPr>
              <a:t>testNo</a:t>
            </a:r>
            <a:r>
              <a:rPr lang="tr-TR" sz="2600" dirty="0" smtClean="0">
                <a:latin typeface="+mj-lt"/>
              </a:rPr>
              <a:t> ataması yapılır ve </a:t>
            </a:r>
            <a:r>
              <a:rPr lang="tr-TR" sz="2600" dirty="0" err="1" smtClean="0">
                <a:latin typeface="+mj-lt"/>
              </a:rPr>
              <a:t>while</a:t>
            </a:r>
            <a:r>
              <a:rPr lang="tr-TR" sz="2600" dirty="0" smtClean="0">
                <a:latin typeface="+mj-lt"/>
              </a:rPr>
              <a:t> döngüsü ile simülasyonun doğru çalışıp çalışmadığını kontrol etmek için fonksiyonlara gidilir.</a:t>
            </a:r>
          </a:p>
          <a:p>
            <a:pPr marL="0" indent="0">
              <a:buNone/>
            </a:pPr>
            <a:endParaRPr lang="tr-TR" sz="2600"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4390555" y="2970210"/>
            <a:ext cx="6678960" cy="3548939"/>
          </a:xfrm>
          <a:prstGeom prst="rect">
            <a:avLst/>
          </a:prstGeom>
        </p:spPr>
      </p:pic>
    </p:spTree>
    <p:extLst>
      <p:ext uri="{BB962C8B-B14F-4D97-AF65-F5344CB8AC3E}">
        <p14:creationId xmlns:p14="http://schemas.microsoft.com/office/powerpoint/2010/main" val="35637412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Unvan 1"/>
          <p:cNvSpPr>
            <a:spLocks noGrp="1"/>
          </p:cNvSpPr>
          <p:nvPr>
            <p:ph type="title"/>
          </p:nvPr>
        </p:nvSpPr>
        <p:spPr>
          <a:xfrm>
            <a:off x="840180" y="161539"/>
            <a:ext cx="10515600" cy="1325563"/>
          </a:xfrm>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Sonuçlar</a:t>
            </a:r>
          </a:p>
        </p:txBody>
      </p:sp>
      <p:sp>
        <p:nvSpPr>
          <p:cNvPr id="3" name="İçerik Yer Tutucusu 2"/>
          <p:cNvSpPr>
            <a:spLocks noGrp="1"/>
          </p:cNvSpPr>
          <p:nvPr>
            <p:ph idx="1"/>
          </p:nvPr>
        </p:nvSpPr>
        <p:spPr>
          <a:xfrm>
            <a:off x="252248" y="1281230"/>
            <a:ext cx="6101514" cy="5231447"/>
          </a:xfrm>
        </p:spPr>
        <p:txBody>
          <a:bodyPr>
            <a:noAutofit/>
          </a:bodyPr>
          <a:lstStyle/>
          <a:p>
            <a:r>
              <a:rPr lang="tr-TR" sz="2500" dirty="0" err="1" smtClean="0">
                <a:latin typeface="+mj-lt"/>
              </a:rPr>
              <a:t>TestBench’i</a:t>
            </a:r>
            <a:r>
              <a:rPr lang="tr-TR" sz="2500" dirty="0" smtClean="0">
                <a:latin typeface="+mj-lt"/>
              </a:rPr>
              <a:t> yazdıktan sonra kodu </a:t>
            </a:r>
            <a:r>
              <a:rPr lang="tr-TR" sz="2500" dirty="0" err="1" smtClean="0">
                <a:latin typeface="+mj-lt"/>
              </a:rPr>
              <a:t>simüle</a:t>
            </a:r>
            <a:r>
              <a:rPr lang="tr-TR" sz="2500" dirty="0" smtClean="0">
                <a:latin typeface="+mj-lt"/>
              </a:rPr>
              <a:t> ettik. Çıktılarımızı gözlemledik.</a:t>
            </a:r>
          </a:p>
          <a:p>
            <a:pPr marL="0" indent="0">
              <a:buNone/>
            </a:pPr>
            <a:r>
              <a:rPr lang="tr-TR" sz="2500" dirty="0" smtClean="0">
                <a:latin typeface="+mj-lt"/>
              </a:rPr>
              <a:t>İlk olarak test numarası 0 geldiği için 1. giriş dosyası olan “input1.txt” bulundu ve okundu. Okunan içeriği </a:t>
            </a:r>
            <a:r>
              <a:rPr lang="tr-TR" sz="2500" dirty="0" err="1" smtClean="0">
                <a:latin typeface="+mj-lt"/>
              </a:rPr>
              <a:t>txt</a:t>
            </a:r>
            <a:r>
              <a:rPr lang="tr-TR" sz="2500" dirty="0" smtClean="0">
                <a:latin typeface="+mj-lt"/>
              </a:rPr>
              <a:t> dosyaları ile biz de karşılaştırdık ve doğru okunmuş olduğunu gözlemledik. Okunan toplam satırı rahat gözlemleyebilmek için her çıktıya madde numarası atadık ve hesaplanan okunmuş satır numarası ile karşılaştırdığımızda her satırın okunmuş olduğunu gördük. Test sonucunun başarılı olduğu yazısını gördük ve sonrasında test numarası 0 olan okumanın gerçekleştiği bilgisi basıldı.</a:t>
            </a:r>
            <a:endParaRPr lang="tr-TR" sz="2500"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6097980" y="1297145"/>
            <a:ext cx="5841773" cy="4387315"/>
          </a:xfrm>
          <a:prstGeom prst="rect">
            <a:avLst/>
          </a:prstGeom>
        </p:spPr>
      </p:pic>
    </p:spTree>
    <p:extLst>
      <p:ext uri="{BB962C8B-B14F-4D97-AF65-F5344CB8AC3E}">
        <p14:creationId xmlns:p14="http://schemas.microsoft.com/office/powerpoint/2010/main" val="124519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0" name="Oval 9"/>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Oval 10"/>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Oval 11"/>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rPr>
              <a:t>İÇERİK</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p:txBody>
          <a:bodyPr/>
          <a:lstStyle/>
          <a:p>
            <a:pPr marL="171450" indent="-171450">
              <a:buFont typeface="Calibri Light" panose="020F0302020204030204" pitchFamily="34" charset="0"/>
              <a:buChar char="→"/>
            </a:pPr>
            <a:r>
              <a:rPr lang="tr-TR" dirty="0" smtClean="0">
                <a:latin typeface="Artifakt Element" panose="020B0503050000020004" pitchFamily="34" charset="-94"/>
                <a:ea typeface="Artifakt Element" panose="020B0503050000020004" pitchFamily="34" charset="-94"/>
                <a:cs typeface="Times New Roman" panose="02020603050405020304" pitchFamily="18" charset="0"/>
              </a:rPr>
              <a:t>Giriş </a:t>
            </a:r>
          </a:p>
          <a:p>
            <a:pPr marL="171450" indent="-171450">
              <a:buFont typeface="Calibri Light" panose="020F0302020204030204" pitchFamily="34" charset="0"/>
              <a:buChar char="→"/>
            </a:pPr>
            <a:r>
              <a:rPr lang="tr-TR" dirty="0" smtClean="0">
                <a:latin typeface="Artifakt Element" panose="020B0503050000020004" pitchFamily="34" charset="-94"/>
                <a:ea typeface="Artifakt Element" panose="020B0503050000020004" pitchFamily="34" charset="-94"/>
                <a:cs typeface="Times New Roman" panose="02020603050405020304" pitchFamily="18" charset="0"/>
              </a:rPr>
              <a:t>Sistem Mimarisi</a:t>
            </a:r>
          </a:p>
          <a:p>
            <a:pPr marL="171450" indent="-171450">
              <a:buFont typeface="Calibri Light" panose="020F0302020204030204" pitchFamily="34" charset="0"/>
              <a:buChar char="→"/>
            </a:pPr>
            <a:r>
              <a:rPr lang="tr-TR" dirty="0" smtClean="0">
                <a:latin typeface="Artifakt Element" panose="020B0503050000020004" pitchFamily="34" charset="-94"/>
                <a:ea typeface="Artifakt Element" panose="020B0503050000020004" pitchFamily="34" charset="-94"/>
                <a:cs typeface="Times New Roman" panose="02020603050405020304" pitchFamily="18" charset="0"/>
              </a:rPr>
              <a:t>Kullanılan Yazılım</a:t>
            </a:r>
          </a:p>
          <a:p>
            <a:pPr marL="171450" indent="-171450">
              <a:buFont typeface="Calibri Light" panose="020F0302020204030204" pitchFamily="34" charset="0"/>
              <a:buChar char="→"/>
            </a:pPr>
            <a:r>
              <a:rPr lang="tr-TR" dirty="0" smtClean="0">
                <a:latin typeface="Artifakt Element" panose="020B0503050000020004" pitchFamily="34" charset="-94"/>
                <a:ea typeface="Artifakt Element" panose="020B0503050000020004" pitchFamily="34" charset="-94"/>
                <a:cs typeface="Times New Roman" panose="02020603050405020304" pitchFamily="18" charset="0"/>
              </a:rPr>
              <a:t>Sonuçlar</a:t>
            </a:r>
          </a:p>
          <a:p>
            <a:pPr marL="171450" indent="-171450">
              <a:buFont typeface="Calibri Light" panose="020F0302020204030204" pitchFamily="34" charset="0"/>
              <a:buChar char="→"/>
            </a:pPr>
            <a:r>
              <a:rPr lang="tr-TR" dirty="0" smtClean="0">
                <a:latin typeface="Artifakt Element" panose="020B0503050000020004" pitchFamily="34" charset="-94"/>
                <a:ea typeface="Artifakt Element" panose="020B0503050000020004" pitchFamily="34" charset="-94"/>
                <a:cs typeface="Times New Roman" panose="02020603050405020304" pitchFamily="18" charset="0"/>
              </a:rPr>
              <a:t>Kaynakça</a:t>
            </a:r>
          </a:p>
        </p:txBody>
      </p:sp>
      <p:pic>
        <p:nvPicPr>
          <p:cNvPr id="2054" name="Picture 6" descr="https://media.istockphoto.com/photos/blue-circuit-board-pattern-close-up-4k-resolution-loopable-picture-id1195411440?k=20&amp;m=1195411440&amp;s=170667a&amp;w=0&amp;h=iT2qPxk4XkgJ5G9I58ndlKPRTjSwXzbswRwAlzzffE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6830413" y="1501740"/>
            <a:ext cx="6863327" cy="38598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60315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Sonuçlar</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p:txBody>
          <a:bodyPr/>
          <a:lstStyle/>
          <a:p>
            <a:r>
              <a:rPr lang="tr-TR" dirty="0" smtClean="0">
                <a:latin typeface="+mj-lt"/>
              </a:rPr>
              <a:t> </a:t>
            </a:r>
            <a:r>
              <a:rPr lang="tr-TR" dirty="0">
                <a:latin typeface="+mj-lt"/>
              </a:rPr>
              <a:t>Aynı çıktıları test numarası 1 ve 2’de de gözlemledik.</a:t>
            </a:r>
            <a:endParaRPr lang="tr-TR" dirty="0">
              <a:latin typeface="+mj-lt"/>
              <a:ea typeface="Artifakt Element" panose="020B0503050000020004" pitchFamily="34" charset="-94"/>
            </a:endParaRPr>
          </a:p>
          <a:p>
            <a:endParaRPr lang="tr-TR"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128187" y="2496326"/>
            <a:ext cx="5486725" cy="4134599"/>
          </a:xfrm>
          <a:prstGeom prst="rect">
            <a:avLst/>
          </a:prstGeom>
        </p:spPr>
      </p:pic>
      <p:pic>
        <p:nvPicPr>
          <p:cNvPr id="11" name="Resim 10"/>
          <p:cNvPicPr>
            <a:picLocks noChangeAspect="1"/>
          </p:cNvPicPr>
          <p:nvPr/>
        </p:nvPicPr>
        <p:blipFill>
          <a:blip r:embed="rId3"/>
          <a:stretch>
            <a:fillRect/>
          </a:stretch>
        </p:blipFill>
        <p:spPr>
          <a:xfrm>
            <a:off x="6502029" y="2498413"/>
            <a:ext cx="5386320" cy="4250760"/>
          </a:xfrm>
          <a:prstGeom prst="rect">
            <a:avLst/>
          </a:prstGeom>
        </p:spPr>
      </p:pic>
    </p:spTree>
    <p:extLst>
      <p:ext uri="{BB962C8B-B14F-4D97-AF65-F5344CB8AC3E}">
        <p14:creationId xmlns:p14="http://schemas.microsoft.com/office/powerpoint/2010/main" val="35260779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Sonuçlar</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p:txBody>
          <a:bodyPr/>
          <a:lstStyle/>
          <a:p>
            <a:r>
              <a:rPr lang="tr-TR" dirty="0" smtClean="0">
                <a:latin typeface="+mj-lt"/>
              </a:rPr>
              <a:t>En son ise </a:t>
            </a:r>
            <a:r>
              <a:rPr lang="tr-TR" dirty="0" err="1" smtClean="0">
                <a:latin typeface="+mj-lt"/>
              </a:rPr>
              <a:t>tcl</a:t>
            </a:r>
            <a:r>
              <a:rPr lang="tr-TR" dirty="0" smtClean="0">
                <a:latin typeface="+mj-lt"/>
              </a:rPr>
              <a:t> konsolda simülasyonun tamamlandığının yazısını gördük.</a:t>
            </a:r>
          </a:p>
          <a:p>
            <a:endParaRPr lang="tr-TR" dirty="0">
              <a:latin typeface="+mj-lt"/>
            </a:endParaRPr>
          </a:p>
          <a:p>
            <a:r>
              <a:rPr lang="tr-TR" dirty="0" smtClean="0">
                <a:latin typeface="+mj-lt"/>
              </a:rPr>
              <a:t>Tüm test dosyaları başaralı bir şekilde okunmasının haricinde </a:t>
            </a:r>
            <a:r>
              <a:rPr lang="tr-TR" dirty="0" err="1" smtClean="0">
                <a:latin typeface="+mj-lt"/>
              </a:rPr>
              <a:t>waveform</a:t>
            </a:r>
            <a:r>
              <a:rPr lang="tr-TR" dirty="0" smtClean="0">
                <a:latin typeface="+mj-lt"/>
              </a:rPr>
              <a:t> ekranını incelediğimizde verilerimizin okunduğunu gözlemlemiş olduk. </a:t>
            </a:r>
          </a:p>
          <a:p>
            <a:r>
              <a:rPr lang="tr-TR" dirty="0" smtClean="0">
                <a:latin typeface="+mj-lt"/>
              </a:rPr>
              <a:t>Bu proje sonrasında geçen yıl dijital sistem tasarımında yazmış olduğumuz FB-CPU kodunun doğruluğunu otonom şekilde doğrulamış olduk. </a:t>
            </a:r>
            <a:r>
              <a:rPr lang="tr-TR" dirty="0" err="1" smtClean="0">
                <a:latin typeface="+mj-lt"/>
              </a:rPr>
              <a:t>SystemVerilog</a:t>
            </a:r>
            <a:r>
              <a:rPr lang="tr-TR" dirty="0" smtClean="0">
                <a:latin typeface="+mj-lt"/>
              </a:rPr>
              <a:t> diline olan hakimiyetimizin artması haricinde bu dildeki objeye yönelimli programlama yöntemlerini, sınıf kullanımını öğrenmiş ve deneyimlemiş olduk.  </a:t>
            </a:r>
          </a:p>
          <a:p>
            <a:endParaRPr lang="tr-TR"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4265118" y="2246963"/>
            <a:ext cx="3661763" cy="562861"/>
          </a:xfrm>
          <a:prstGeom prst="rect">
            <a:avLst/>
          </a:prstGeom>
        </p:spPr>
      </p:pic>
    </p:spTree>
    <p:extLst>
      <p:ext uri="{BB962C8B-B14F-4D97-AF65-F5344CB8AC3E}">
        <p14:creationId xmlns:p14="http://schemas.microsoft.com/office/powerpoint/2010/main" val="8490802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cs typeface="Times New Roman" panose="02020603050405020304" pitchFamily="18" charset="0"/>
              </a:rPr>
              <a:t>Kaynakça</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p:txBody>
          <a:bodyPr/>
          <a:lstStyle/>
          <a:p>
            <a:pPr marL="0" indent="0">
              <a:buNone/>
            </a:pPr>
            <a:r>
              <a:rPr lang="tr-TR" dirty="0" smtClean="0"/>
              <a:t>[1] </a:t>
            </a:r>
            <a:r>
              <a:rPr lang="tr-TR" dirty="0" smtClean="0">
                <a:hlinkClick r:id="rId2"/>
              </a:rPr>
              <a:t>http://www.levent.tc/courses/electronic-circuits</a:t>
            </a:r>
            <a:endParaRPr lang="tr-TR" dirty="0" smtClean="0"/>
          </a:p>
          <a:p>
            <a:pPr marL="0" indent="0">
              <a:buNone/>
            </a:pPr>
            <a:r>
              <a:rPr lang="tr-TR" dirty="0" smtClean="0"/>
              <a:t>[2] </a:t>
            </a:r>
            <a:r>
              <a:rPr lang="tr-TR" dirty="0" smtClean="0">
                <a:hlinkClick r:id="rId3"/>
              </a:rPr>
              <a:t>https://www.chipverify.com/systemverilog/systemverilog-functions</a:t>
            </a:r>
            <a:endParaRPr lang="tr-TR" dirty="0" smtClean="0"/>
          </a:p>
          <a:p>
            <a:pPr marL="0" indent="0">
              <a:buNone/>
            </a:pPr>
            <a:r>
              <a:rPr lang="tr-TR" dirty="0" smtClean="0"/>
              <a:t>[3] </a:t>
            </a:r>
            <a:r>
              <a:rPr lang="tr-TR" dirty="0" smtClean="0">
                <a:hlinkClick r:id="rId2"/>
              </a:rPr>
              <a:t>http://www.levent.tc/courses/electronic-circuits</a:t>
            </a:r>
            <a:endParaRPr lang="tr-TR" dirty="0" smtClean="0"/>
          </a:p>
          <a:p>
            <a:pPr marL="0" indent="0">
              <a:buNone/>
            </a:pPr>
            <a:endParaRPr lang="tr-TR" dirty="0">
              <a:latin typeface="Artifakt Element" panose="020B0503050000020004" pitchFamily="34" charset="-94"/>
              <a:ea typeface="Artifakt Element" panose="020B0503050000020004" pitchFamily="34" charset="-94"/>
            </a:endParaRPr>
          </a:p>
          <a:p>
            <a:pPr marL="0" indent="0" algn="ctr">
              <a:buNone/>
            </a:pPr>
            <a:r>
              <a:rPr lang="tr-TR" i="1" dirty="0" smtClean="0">
                <a:latin typeface="Artifakt Element" panose="020B0503050000020004" pitchFamily="34" charset="-94"/>
                <a:ea typeface="Artifakt Element" panose="020B0503050000020004" pitchFamily="34" charset="-94"/>
              </a:rPr>
              <a:t>BİZİ DİNLEDİĞİNİZ İÇİN TEŞEKKÜRLER…</a:t>
            </a:r>
            <a:endParaRPr lang="tr-TR" i="1" dirty="0">
              <a:latin typeface="Artifakt Element" panose="020B0503050000020004" pitchFamily="34" charset="-94"/>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42624692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0" name="Oval 9"/>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Oval 10"/>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Unvan 1"/>
          <p:cNvSpPr>
            <a:spLocks noGrp="1"/>
          </p:cNvSpPr>
          <p:nvPr>
            <p:ph type="title"/>
          </p:nvPr>
        </p:nvSpPr>
        <p:spPr>
          <a:xfrm>
            <a:off x="838200" y="921400"/>
            <a:ext cx="10515600" cy="1325563"/>
          </a:xfrm>
        </p:spPr>
        <p:txBody>
          <a:bodyPr/>
          <a:lstStyle/>
          <a:p>
            <a:r>
              <a:rPr lang="tr-TR" b="1" dirty="0" smtClean="0">
                <a:latin typeface="Artifakt Element" panose="020B0503050000020004" pitchFamily="34" charset="-94"/>
                <a:ea typeface="Artifakt Element" panose="020B0503050000020004" pitchFamily="34" charset="-94"/>
              </a:rPr>
              <a:t>GİRİŞ</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838200" y="2465197"/>
            <a:ext cx="10515600" cy="4151026"/>
          </a:xfrm>
        </p:spPr>
        <p:txBody>
          <a:bodyPr/>
          <a:lstStyle/>
          <a:p>
            <a:r>
              <a:rPr lang="tr-TR" dirty="0" smtClean="0">
                <a:latin typeface="+mj-lt"/>
              </a:rPr>
              <a:t>Geçtiğimiz yıl dijital tasarım dersinde yapmış olduğumuz FB-CPU, geliştirdiğimiz tasarımı yeterince doğrulamıyordu. </a:t>
            </a:r>
          </a:p>
          <a:p>
            <a:r>
              <a:rPr lang="tr-TR" dirty="0" smtClean="0">
                <a:latin typeface="+mj-lt"/>
              </a:rPr>
              <a:t>Bu proje ise, </a:t>
            </a:r>
            <a:r>
              <a:rPr lang="tr-TR" dirty="0" err="1" smtClean="0">
                <a:latin typeface="+mj-lt"/>
              </a:rPr>
              <a:t>SystemVerilog</a:t>
            </a:r>
            <a:r>
              <a:rPr lang="tr-TR" dirty="0" smtClean="0">
                <a:latin typeface="+mj-lt"/>
              </a:rPr>
              <a:t> dili ile otonom kontrol ile profesyonel doğrulama yapan bir projedir. Geçen yıl yazmış olduğumuz işlemcinin üzerine </a:t>
            </a:r>
            <a:r>
              <a:rPr lang="tr-TR" dirty="0" err="1" smtClean="0">
                <a:latin typeface="+mj-lt"/>
              </a:rPr>
              <a:t>Testbench</a:t>
            </a:r>
            <a:r>
              <a:rPr lang="tr-TR" dirty="0" smtClean="0">
                <a:latin typeface="+mj-lt"/>
              </a:rPr>
              <a:t> yazarak denemeler gerçekleştirilecektir.</a:t>
            </a:r>
            <a:endParaRPr lang="tr-TR" dirty="0">
              <a:latin typeface="+mj-lt"/>
            </a:endParaRPr>
          </a:p>
        </p:txBody>
      </p:sp>
    </p:spTree>
    <p:extLst>
      <p:ext uri="{BB962C8B-B14F-4D97-AF65-F5344CB8AC3E}">
        <p14:creationId xmlns:p14="http://schemas.microsoft.com/office/powerpoint/2010/main" val="26142137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527474"/>
            <a:ext cx="10515600" cy="1325563"/>
          </a:xfrm>
        </p:spPr>
        <p:txBody>
          <a:bodyPr/>
          <a:lstStyle/>
          <a:p>
            <a:r>
              <a:rPr lang="tr-TR" b="1" dirty="0" smtClean="0">
                <a:latin typeface="Artifakt Element" panose="020B0503050000020004" pitchFamily="34" charset="-94"/>
                <a:ea typeface="Artifakt Element" panose="020B0503050000020004" pitchFamily="34" charset="-94"/>
              </a:rPr>
              <a:t>SİSTEM MİMARİSİ</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838200" y="2064669"/>
            <a:ext cx="10515600" cy="4112293"/>
          </a:xfrm>
        </p:spPr>
        <p:txBody>
          <a:bodyPr/>
          <a:lstStyle/>
          <a:p>
            <a:r>
              <a:rPr lang="tr-TR" dirty="0" smtClean="0">
                <a:latin typeface="+mj-lt"/>
                <a:ea typeface="Artifakt Element" panose="020B0503050000020004" pitchFamily="34" charset="-94"/>
              </a:rPr>
              <a:t>FB-CPU işlemcisinin </a:t>
            </a:r>
            <a:r>
              <a:rPr lang="tr-TR" dirty="0" err="1" smtClean="0">
                <a:latin typeface="+mj-lt"/>
                <a:ea typeface="Artifakt Element" panose="020B0503050000020004" pitchFamily="34" charset="-94"/>
              </a:rPr>
              <a:t>Testbench’i</a:t>
            </a:r>
            <a:r>
              <a:rPr lang="tr-TR" dirty="0" smtClean="0">
                <a:latin typeface="+mj-lt"/>
                <a:ea typeface="Artifakt Element" panose="020B0503050000020004" pitchFamily="34" charset="-94"/>
              </a:rPr>
              <a:t> tasarlanırken </a:t>
            </a:r>
            <a:r>
              <a:rPr lang="tr-TR" dirty="0" err="1" smtClean="0">
                <a:latin typeface="+mj-lt"/>
                <a:ea typeface="Artifakt Element" panose="020B0503050000020004" pitchFamily="34" charset="-94"/>
              </a:rPr>
              <a:t>Vivado</a:t>
            </a:r>
            <a:r>
              <a:rPr lang="tr-TR" dirty="0" smtClean="0">
                <a:latin typeface="+mj-lt"/>
                <a:ea typeface="Artifakt Element" panose="020B0503050000020004" pitchFamily="34" charset="-94"/>
              </a:rPr>
              <a:t> ve simülasyon ortamı kullanılmıştır.</a:t>
            </a:r>
          </a:p>
          <a:p>
            <a:r>
              <a:rPr lang="tr-TR" dirty="0" err="1" smtClean="0">
                <a:latin typeface="+mj-lt"/>
                <a:ea typeface="Artifakt Element" panose="020B0503050000020004" pitchFamily="34" charset="-94"/>
              </a:rPr>
              <a:t>SystemVerilog</a:t>
            </a:r>
            <a:r>
              <a:rPr lang="tr-TR" dirty="0" smtClean="0">
                <a:latin typeface="+mj-lt"/>
                <a:ea typeface="Artifakt Element" panose="020B0503050000020004" pitchFamily="34" charset="-94"/>
              </a:rPr>
              <a:t> dili kullanılarak yaptığımız </a:t>
            </a:r>
            <a:r>
              <a:rPr lang="tr-TR" dirty="0" err="1" smtClean="0">
                <a:latin typeface="+mj-lt"/>
                <a:ea typeface="Artifakt Element" panose="020B0503050000020004" pitchFamily="34" charset="-94"/>
              </a:rPr>
              <a:t>Testbench’te</a:t>
            </a:r>
            <a:r>
              <a:rPr lang="tr-TR" dirty="0" smtClean="0">
                <a:latin typeface="+mj-lt"/>
                <a:ea typeface="Artifakt Element" panose="020B0503050000020004" pitchFamily="34" charset="-94"/>
              </a:rPr>
              <a:t> ise her şeyin otonom olması sağlanmıştır. </a:t>
            </a:r>
          </a:p>
          <a:p>
            <a:r>
              <a:rPr lang="tr-TR" dirty="0" smtClean="0">
                <a:latin typeface="+mj-lt"/>
                <a:ea typeface="Artifakt Element" panose="020B0503050000020004" pitchFamily="34" charset="-94"/>
              </a:rPr>
              <a:t>Dosyadan otomatik olarak test dosyalarını okuyup, daha önceden yazmış olduğumuz CPU’ya besleyip sonuçlarını otomatik olarak karşılaştırıp, hata var mı yok mu bilgisini otonom olarak söyleyen bir yapı yapılmıştır. Bu şekilde geçen yılki kodumuzda hata olup olmadığı, yazdığımız yeni </a:t>
            </a:r>
            <a:r>
              <a:rPr lang="tr-TR" dirty="0" err="1" smtClean="0">
                <a:latin typeface="+mj-lt"/>
                <a:ea typeface="Artifakt Element" panose="020B0503050000020004" pitchFamily="34" charset="-94"/>
              </a:rPr>
              <a:t>testbench</a:t>
            </a:r>
            <a:r>
              <a:rPr lang="tr-TR" dirty="0" smtClean="0">
                <a:latin typeface="+mj-lt"/>
                <a:ea typeface="Artifakt Element" panose="020B0503050000020004" pitchFamily="34" charset="-94"/>
              </a:rPr>
              <a:t> ile ortaya çıkabilecektir. </a:t>
            </a:r>
            <a:endParaRPr lang="tr-TR"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24952778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450591"/>
            <a:ext cx="10515600" cy="1325563"/>
          </a:xfrm>
        </p:spPr>
        <p:txBody>
          <a:bodyPr/>
          <a:lstStyle/>
          <a:p>
            <a:r>
              <a:rPr lang="tr-TR" b="1" dirty="0" smtClean="0">
                <a:latin typeface="Artifakt Element" panose="020B0503050000020004" pitchFamily="34" charset="-94"/>
                <a:ea typeface="Artifakt Element" panose="020B0503050000020004" pitchFamily="34" charset="-94"/>
              </a:rPr>
              <a:t>SİSTEM MİMARİSİ</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838200" y="2064669"/>
            <a:ext cx="10515600" cy="4112293"/>
          </a:xfrm>
        </p:spPr>
        <p:txBody>
          <a:bodyPr/>
          <a:lstStyle/>
          <a:p>
            <a:r>
              <a:rPr lang="tr-TR" dirty="0" err="1" smtClean="0">
                <a:latin typeface="+mj-lt"/>
                <a:ea typeface="Artifakt Element" panose="020B0503050000020004" pitchFamily="34" charset="-94"/>
              </a:rPr>
              <a:t>Testbench</a:t>
            </a:r>
            <a:r>
              <a:rPr lang="tr-TR" dirty="0" smtClean="0">
                <a:latin typeface="+mj-lt"/>
                <a:ea typeface="Artifakt Element" panose="020B0503050000020004" pitchFamily="34" charset="-94"/>
              </a:rPr>
              <a:t> tasarımında </a:t>
            </a:r>
            <a:r>
              <a:rPr lang="tr-TR" dirty="0" err="1" smtClean="0">
                <a:latin typeface="+mj-lt"/>
                <a:ea typeface="Artifakt Element" panose="020B0503050000020004" pitchFamily="34" charset="-94"/>
              </a:rPr>
              <a:t>Verilog</a:t>
            </a:r>
            <a:r>
              <a:rPr lang="tr-TR" dirty="0" smtClean="0">
                <a:latin typeface="+mj-lt"/>
                <a:ea typeface="Artifakt Element" panose="020B0503050000020004" pitchFamily="34" charset="-94"/>
              </a:rPr>
              <a:t> yerine </a:t>
            </a:r>
            <a:r>
              <a:rPr lang="tr-TR" dirty="0" err="1" smtClean="0">
                <a:latin typeface="+mj-lt"/>
                <a:ea typeface="Artifakt Element" panose="020B0503050000020004" pitchFamily="34" charset="-94"/>
              </a:rPr>
              <a:t>SystemVerilog</a:t>
            </a:r>
            <a:r>
              <a:rPr lang="tr-TR" dirty="0" smtClean="0">
                <a:latin typeface="+mj-lt"/>
                <a:ea typeface="Artifakt Element" panose="020B0503050000020004" pitchFamily="34" charset="-94"/>
              </a:rPr>
              <a:t> dilinin tercih edilmesindeki en önemli faktör, </a:t>
            </a:r>
            <a:r>
              <a:rPr lang="tr-TR" dirty="0" err="1" smtClean="0">
                <a:latin typeface="+mj-lt"/>
                <a:ea typeface="Artifakt Element" panose="020B0503050000020004" pitchFamily="34" charset="-94"/>
              </a:rPr>
              <a:t>SystemVerilog’un</a:t>
            </a:r>
            <a:r>
              <a:rPr lang="tr-TR" dirty="0" smtClean="0">
                <a:latin typeface="+mj-lt"/>
                <a:ea typeface="Artifakt Element" panose="020B0503050000020004" pitchFamily="34" charset="-94"/>
              </a:rPr>
              <a:t> objeye yönelimli bir dil olmasıdır. Objeye yönelimli bir dil olması daha hiyerarşik, daha kullanılabilir, tekrar yazılması mümkün bir dil yapar. Bu sayede esnek doğrulama projelerinde kullanılabilir.</a:t>
            </a:r>
          </a:p>
          <a:p>
            <a:r>
              <a:rPr lang="tr-TR" dirty="0" smtClean="0">
                <a:latin typeface="+mj-lt"/>
                <a:ea typeface="Artifakt Element" panose="020B0503050000020004" pitchFamily="34" charset="-94"/>
              </a:rPr>
              <a:t>Bu bilgiler ışığı altında “sınıflar” kullanılabilir hale gelmektedir. Sınıflarda veri elemanları ve fonksiyonlar bulunmaktadır. Sınıflardan istendiği zaman dinamik olarak objeler türetilip silinebilir.</a:t>
            </a:r>
            <a:endParaRPr lang="tr-TR"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1730442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568040"/>
            <a:ext cx="10515600" cy="1325563"/>
          </a:xfrm>
        </p:spPr>
        <p:txBody>
          <a:bodyPr/>
          <a:lstStyle/>
          <a:p>
            <a:r>
              <a:rPr lang="tr-TR" b="1" dirty="0" smtClean="0">
                <a:latin typeface="Artifakt Element" panose="020B0503050000020004" pitchFamily="34" charset="-94"/>
                <a:ea typeface="Artifakt Element" panose="020B0503050000020004" pitchFamily="34" charset="-94"/>
              </a:rPr>
              <a:t>SİSTEM MİMARİSİ</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838200" y="2096519"/>
            <a:ext cx="10515600" cy="4080443"/>
          </a:xfrm>
        </p:spPr>
        <p:txBody>
          <a:bodyPr/>
          <a:lstStyle/>
          <a:p>
            <a:r>
              <a:rPr lang="tr-TR" dirty="0" smtClean="0">
                <a:latin typeface="+mj-lt"/>
                <a:ea typeface="Artifakt Element" panose="020B0503050000020004" pitchFamily="34" charset="-94"/>
              </a:rPr>
              <a:t>tb_fbcpu.sv yani kodlamasını yapacağımız </a:t>
            </a:r>
            <a:r>
              <a:rPr lang="tr-TR" dirty="0" err="1" smtClean="0">
                <a:latin typeface="+mj-lt"/>
                <a:ea typeface="Artifakt Element" panose="020B0503050000020004" pitchFamily="34" charset="-94"/>
              </a:rPr>
              <a:t>testbench</a:t>
            </a:r>
            <a:r>
              <a:rPr lang="tr-TR" dirty="0" smtClean="0">
                <a:latin typeface="+mj-lt"/>
                <a:ea typeface="Artifakt Element" panose="020B0503050000020004" pitchFamily="34" charset="-94"/>
              </a:rPr>
              <a:t>, FB-CPU modülünü test etmektedir. Bunun için daha önceden tasarlanan FB-CPU modülü ile birlikte proje dosyalarını </a:t>
            </a:r>
            <a:r>
              <a:rPr lang="tr-TR" dirty="0" err="1" smtClean="0">
                <a:latin typeface="+mj-lt"/>
                <a:ea typeface="Artifakt Element" panose="020B0503050000020004" pitchFamily="34" charset="-94"/>
              </a:rPr>
              <a:t>Vivado’ya</a:t>
            </a:r>
            <a:r>
              <a:rPr lang="tr-TR" dirty="0" smtClean="0">
                <a:latin typeface="+mj-lt"/>
                <a:ea typeface="Artifakt Element" panose="020B0503050000020004" pitchFamily="34" charset="-94"/>
              </a:rPr>
              <a:t> ekledik. </a:t>
            </a:r>
          </a:p>
          <a:p>
            <a:endParaRPr lang="tr-TR" dirty="0" smtClean="0">
              <a:latin typeface="+mj-lt"/>
              <a:ea typeface="Artifakt Element" panose="020B0503050000020004" pitchFamily="34" charset="-94"/>
            </a:endParaRPr>
          </a:p>
          <a:p>
            <a:r>
              <a:rPr lang="tr-TR" dirty="0" smtClean="0">
                <a:latin typeface="+mj-lt"/>
                <a:ea typeface="Artifakt Element" panose="020B0503050000020004" pitchFamily="34" charset="-94"/>
              </a:rPr>
              <a:t>Daha sonrasında ise yazacağımız </a:t>
            </a:r>
            <a:r>
              <a:rPr lang="tr-TR" dirty="0" err="1" smtClean="0">
                <a:latin typeface="+mj-lt"/>
                <a:ea typeface="Artifakt Element" panose="020B0503050000020004" pitchFamily="34" charset="-94"/>
              </a:rPr>
              <a:t>testbench’i</a:t>
            </a:r>
            <a:r>
              <a:rPr lang="tr-TR" dirty="0" smtClean="0">
                <a:latin typeface="+mj-lt"/>
                <a:ea typeface="Artifakt Element" panose="020B0503050000020004" pitchFamily="34" charset="-94"/>
              </a:rPr>
              <a:t> doğru çalışıp çalışmadığını simülasyon aracında gözlemlemek için simülasyon dosyasının altına tb_fbcpu.sv isimli dosyayı açtık.</a:t>
            </a:r>
            <a:endParaRPr lang="tr-TR"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4860485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rPr>
              <a:t>SİSTEM MİMARİSİ</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p:txBody>
          <a:bodyPr>
            <a:normAutofit/>
          </a:bodyPr>
          <a:lstStyle/>
          <a:p>
            <a:r>
              <a:rPr lang="tr-TR" sz="2400" dirty="0" smtClean="0">
                <a:latin typeface="+mj-lt"/>
                <a:ea typeface="Artifakt Element" panose="020B0503050000020004" pitchFamily="34" charset="-94"/>
              </a:rPr>
              <a:t>Bu dosyanın içerisinde </a:t>
            </a:r>
            <a:r>
              <a:rPr lang="tr-TR" sz="2400" dirty="0" err="1" smtClean="0">
                <a:latin typeface="+mj-lt"/>
                <a:ea typeface="Artifakt Element" panose="020B0503050000020004" pitchFamily="34" charset="-94"/>
              </a:rPr>
              <a:t>clock</a:t>
            </a:r>
            <a:r>
              <a:rPr lang="tr-TR" sz="2400" dirty="0" smtClean="0">
                <a:latin typeface="+mj-lt"/>
                <a:ea typeface="Artifakt Element" panose="020B0503050000020004" pitchFamily="34" charset="-94"/>
              </a:rPr>
              <a:t> ve </a:t>
            </a:r>
            <a:r>
              <a:rPr lang="tr-TR" sz="2400" dirty="0" err="1" smtClean="0">
                <a:latin typeface="+mj-lt"/>
                <a:ea typeface="Artifakt Element" panose="020B0503050000020004" pitchFamily="34" charset="-94"/>
              </a:rPr>
              <a:t>reset</a:t>
            </a:r>
            <a:r>
              <a:rPr lang="tr-TR" sz="2400" dirty="0" smtClean="0">
                <a:latin typeface="+mj-lt"/>
                <a:ea typeface="Artifakt Element" panose="020B0503050000020004" pitchFamily="34" charset="-94"/>
              </a:rPr>
              <a:t> tanımlamaları yapılarak başlanır.</a:t>
            </a:r>
          </a:p>
          <a:p>
            <a:pPr marL="0" indent="0">
              <a:buNone/>
            </a:pPr>
            <a:endParaRPr lang="tr-TR" sz="2400" dirty="0">
              <a:latin typeface="+mj-lt"/>
              <a:ea typeface="Artifakt Element" panose="020B0503050000020004" pitchFamily="34" charset="-94"/>
            </a:endParaRPr>
          </a:p>
          <a:p>
            <a:pPr marL="0" indent="0">
              <a:buNone/>
            </a:pPr>
            <a:endParaRPr lang="tr-TR" sz="2400" dirty="0">
              <a:latin typeface="+mj-lt"/>
              <a:ea typeface="Artifakt Element" panose="020B0503050000020004" pitchFamily="34" charset="-94"/>
            </a:endParaRPr>
          </a:p>
          <a:p>
            <a:r>
              <a:rPr lang="tr-TR" sz="2400" dirty="0" smtClean="0">
                <a:latin typeface="+mj-lt"/>
                <a:ea typeface="Artifakt Element" panose="020B0503050000020004" pitchFamily="34" charset="-94"/>
              </a:rPr>
              <a:t>Parametreler yazılarak </a:t>
            </a:r>
            <a:r>
              <a:rPr lang="tr-TR" sz="2400" dirty="0" err="1" smtClean="0">
                <a:latin typeface="+mj-lt"/>
                <a:ea typeface="Artifakt Element" panose="020B0503050000020004" pitchFamily="34" charset="-94"/>
              </a:rPr>
              <a:t>bram</a:t>
            </a:r>
            <a:r>
              <a:rPr lang="tr-TR" sz="2400" dirty="0" smtClean="0">
                <a:latin typeface="+mj-lt"/>
                <a:ea typeface="Artifakt Element" panose="020B0503050000020004" pitchFamily="34" charset="-94"/>
              </a:rPr>
              <a:t> ve FB-CPU arasında yapılan veri transferinin adres ve datalarının bit genişliğinin parametrik olması sağlanır. </a:t>
            </a:r>
          </a:p>
          <a:p>
            <a:endParaRPr lang="tr-TR" sz="2400" dirty="0">
              <a:latin typeface="+mj-lt"/>
              <a:ea typeface="Artifakt Element" panose="020B0503050000020004" pitchFamily="34" charset="-94"/>
            </a:endParaRPr>
          </a:p>
          <a:p>
            <a:r>
              <a:rPr lang="tr-TR" sz="2400" dirty="0" err="1" smtClean="0">
                <a:latin typeface="+mj-lt"/>
                <a:ea typeface="Artifakt Element" panose="020B0503050000020004" pitchFamily="34" charset="-94"/>
              </a:rPr>
              <a:t>Always</a:t>
            </a:r>
            <a:r>
              <a:rPr lang="tr-TR" sz="2400" dirty="0" smtClean="0">
                <a:latin typeface="+mj-lt"/>
                <a:ea typeface="Artifakt Element" panose="020B0503050000020004" pitchFamily="34" charset="-94"/>
              </a:rPr>
              <a:t> #5 yazılarak </a:t>
            </a:r>
            <a:r>
              <a:rPr lang="tr-TR" sz="2400" dirty="0" err="1" smtClean="0">
                <a:latin typeface="+mj-lt"/>
                <a:ea typeface="Artifakt Element" panose="020B0503050000020004" pitchFamily="34" charset="-94"/>
              </a:rPr>
              <a:t>clock</a:t>
            </a:r>
            <a:r>
              <a:rPr lang="tr-TR" sz="2400" dirty="0" smtClean="0">
                <a:latin typeface="+mj-lt"/>
                <a:ea typeface="Artifakt Element" panose="020B0503050000020004" pitchFamily="34" charset="-94"/>
              </a:rPr>
              <a:t> 5 </a:t>
            </a:r>
            <a:r>
              <a:rPr lang="tr-TR" sz="2400" dirty="0" err="1" smtClean="0">
                <a:latin typeface="+mj-lt"/>
                <a:ea typeface="Artifakt Element" panose="020B0503050000020004" pitchFamily="34" charset="-94"/>
              </a:rPr>
              <a:t>nanosaniyede</a:t>
            </a:r>
            <a:r>
              <a:rPr lang="tr-TR" sz="2400" dirty="0" smtClean="0">
                <a:latin typeface="+mj-lt"/>
                <a:ea typeface="Artifakt Element" panose="020B0503050000020004" pitchFamily="34" charset="-94"/>
              </a:rPr>
              <a:t> bir 0’dan 1’e çekilir</a:t>
            </a:r>
            <a:endParaRPr lang="tr-TR" sz="2400"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4207505" y="2246963"/>
            <a:ext cx="3524742" cy="485843"/>
          </a:xfrm>
          <a:prstGeom prst="rect">
            <a:avLst/>
          </a:prstGeom>
        </p:spPr>
      </p:pic>
      <p:pic>
        <p:nvPicPr>
          <p:cNvPr id="11" name="Resim 10"/>
          <p:cNvPicPr>
            <a:picLocks noChangeAspect="1"/>
          </p:cNvPicPr>
          <p:nvPr/>
        </p:nvPicPr>
        <p:blipFill>
          <a:blip r:embed="rId3"/>
          <a:stretch>
            <a:fillRect/>
          </a:stretch>
        </p:blipFill>
        <p:spPr>
          <a:xfrm>
            <a:off x="4285997" y="4001294"/>
            <a:ext cx="3629532" cy="352474"/>
          </a:xfrm>
          <a:prstGeom prst="rect">
            <a:avLst/>
          </a:prstGeom>
        </p:spPr>
      </p:pic>
      <p:pic>
        <p:nvPicPr>
          <p:cNvPr id="12" name="Resim 11"/>
          <p:cNvPicPr>
            <a:picLocks noChangeAspect="1"/>
          </p:cNvPicPr>
          <p:nvPr/>
        </p:nvPicPr>
        <p:blipFill>
          <a:blip r:embed="rId4"/>
          <a:stretch>
            <a:fillRect/>
          </a:stretch>
        </p:blipFill>
        <p:spPr>
          <a:xfrm>
            <a:off x="4285997" y="5093416"/>
            <a:ext cx="3639058" cy="285790"/>
          </a:xfrm>
          <a:prstGeom prst="rect">
            <a:avLst/>
          </a:prstGeom>
        </p:spPr>
      </p:pic>
    </p:spTree>
    <p:extLst>
      <p:ext uri="{BB962C8B-B14F-4D97-AF65-F5344CB8AC3E}">
        <p14:creationId xmlns:p14="http://schemas.microsoft.com/office/powerpoint/2010/main" val="41804441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rPr>
              <a:t>SİSTEM MİMARİSİ</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a:xfrm>
            <a:off x="838200" y="1428230"/>
            <a:ext cx="10515600" cy="4748734"/>
          </a:xfrm>
        </p:spPr>
        <p:txBody>
          <a:bodyPr/>
          <a:lstStyle/>
          <a:p>
            <a:r>
              <a:rPr lang="tr-TR" dirty="0" smtClean="0">
                <a:latin typeface="+mj-lt"/>
                <a:ea typeface="Artifakt Element" panose="020B0503050000020004" pitchFamily="34" charset="-94"/>
              </a:rPr>
              <a:t>Daha sonrasında ise tb_fbcpu.sv dosyasında içerisini doldurmamız istenen iki adet sınıf tanımı yapılmıştır: </a:t>
            </a:r>
            <a:r>
              <a:rPr lang="tr-TR" dirty="0" err="1" smtClean="0">
                <a:latin typeface="+mj-lt"/>
                <a:ea typeface="Artifakt Element" panose="020B0503050000020004" pitchFamily="34" charset="-94"/>
              </a:rPr>
              <a:t>dosyaSinifi</a:t>
            </a:r>
            <a:r>
              <a:rPr lang="tr-TR" dirty="0" smtClean="0">
                <a:latin typeface="+mj-lt"/>
                <a:ea typeface="Artifakt Element" panose="020B0503050000020004" pitchFamily="34" charset="-94"/>
              </a:rPr>
              <a:t>, </a:t>
            </a:r>
            <a:r>
              <a:rPr lang="tr-TR" dirty="0" err="1" smtClean="0">
                <a:latin typeface="+mj-lt"/>
                <a:ea typeface="Artifakt Element" panose="020B0503050000020004" pitchFamily="34" charset="-94"/>
              </a:rPr>
              <a:t>testSinifi</a:t>
            </a:r>
            <a:r>
              <a:rPr lang="tr-TR" dirty="0" smtClean="0">
                <a:latin typeface="+mj-lt"/>
                <a:ea typeface="Artifakt Element" panose="020B0503050000020004" pitchFamily="34" charset="-94"/>
              </a:rPr>
              <a:t>.</a:t>
            </a:r>
          </a:p>
          <a:p>
            <a:endParaRPr lang="tr-TR"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1951930" y="2241447"/>
            <a:ext cx="6537413" cy="2657693"/>
          </a:xfrm>
          <a:prstGeom prst="rect">
            <a:avLst/>
          </a:prstGeom>
        </p:spPr>
      </p:pic>
      <p:sp>
        <p:nvSpPr>
          <p:cNvPr id="11" name="Metin kutusu 10"/>
          <p:cNvSpPr txBox="1"/>
          <p:nvPr/>
        </p:nvSpPr>
        <p:spPr>
          <a:xfrm>
            <a:off x="128187" y="2310578"/>
            <a:ext cx="1836781" cy="3139321"/>
          </a:xfrm>
          <a:prstGeom prst="rect">
            <a:avLst/>
          </a:prstGeom>
          <a:solidFill>
            <a:schemeClr val="bg1"/>
          </a:solidFill>
        </p:spPr>
        <p:txBody>
          <a:bodyPr wrap="square" rtlCol="0">
            <a:spAutoFit/>
          </a:bodyPr>
          <a:lstStyle/>
          <a:p>
            <a:r>
              <a:rPr lang="tr-TR" dirty="0" err="1" smtClean="0">
                <a:latin typeface="+mj-lt"/>
              </a:rPr>
              <a:t>dosyaSinifi’nın</a:t>
            </a:r>
            <a:r>
              <a:rPr lang="tr-TR" dirty="0" smtClean="0">
                <a:latin typeface="+mj-lt"/>
              </a:rPr>
              <a:t> amacı, test dosyalarından verileri okuyup CPU’ya beslenebilir hale getirmektir. Otomatik olarak bir dosyadan bir şeyler okumayı sağlayan sınıftır. </a:t>
            </a:r>
            <a:endParaRPr lang="tr-TR" dirty="0">
              <a:latin typeface="+mj-lt"/>
            </a:endParaRPr>
          </a:p>
        </p:txBody>
      </p:sp>
      <p:sp>
        <p:nvSpPr>
          <p:cNvPr id="12" name="Metin kutusu 11"/>
          <p:cNvSpPr txBox="1"/>
          <p:nvPr/>
        </p:nvSpPr>
        <p:spPr>
          <a:xfrm>
            <a:off x="8582515" y="2226804"/>
            <a:ext cx="3380459" cy="2862322"/>
          </a:xfrm>
          <a:prstGeom prst="rect">
            <a:avLst/>
          </a:prstGeom>
          <a:noFill/>
        </p:spPr>
        <p:txBody>
          <a:bodyPr wrap="square" rtlCol="0">
            <a:spAutoFit/>
          </a:bodyPr>
          <a:lstStyle/>
          <a:p>
            <a:r>
              <a:rPr lang="tr-TR" dirty="0" smtClean="0">
                <a:latin typeface="+mj-lt"/>
              </a:rPr>
              <a:t>Bu sınıfın içerisinde de değişkenler olmasına rağmen aynı zamanda kalıtım yapıldığı için dosya sınıfının da değişkenlerini içermektedir. Bu sınıfın amacı, </a:t>
            </a:r>
            <a:r>
              <a:rPr lang="tr-TR" dirty="0" err="1" smtClean="0">
                <a:latin typeface="+mj-lt"/>
              </a:rPr>
              <a:t>dosyaSinifi’nda</a:t>
            </a:r>
            <a:r>
              <a:rPr lang="tr-TR" dirty="0" smtClean="0">
                <a:latin typeface="+mj-lt"/>
              </a:rPr>
              <a:t> okunabilmesi için gerekli dosya isimlerini göndermek ve dosyaların doğru okunup/okunmamasına göre simülasyonun başarılı çalışıp çalışmadığını gözlemleyebilmektir.</a:t>
            </a:r>
            <a:endParaRPr lang="tr-TR" dirty="0">
              <a:latin typeface="+mj-lt"/>
            </a:endParaRPr>
          </a:p>
        </p:txBody>
      </p:sp>
      <p:sp>
        <p:nvSpPr>
          <p:cNvPr id="13" name="Metin kutusu 12"/>
          <p:cNvSpPr txBox="1"/>
          <p:nvPr/>
        </p:nvSpPr>
        <p:spPr>
          <a:xfrm>
            <a:off x="5486606" y="4982359"/>
            <a:ext cx="3086772" cy="1600438"/>
          </a:xfrm>
          <a:prstGeom prst="rect">
            <a:avLst/>
          </a:prstGeom>
          <a:noFill/>
        </p:spPr>
        <p:txBody>
          <a:bodyPr wrap="square" rtlCol="0">
            <a:spAutoFit/>
          </a:bodyPr>
          <a:lstStyle/>
          <a:p>
            <a:r>
              <a:rPr lang="tr-TR" sz="1400" dirty="0" err="1" smtClean="0">
                <a:latin typeface="+mj-lt"/>
              </a:rPr>
              <a:t>testSinifi</a:t>
            </a:r>
            <a:r>
              <a:rPr lang="tr-TR" sz="1400" dirty="0" smtClean="0">
                <a:latin typeface="+mj-lt"/>
              </a:rPr>
              <a:t> isimli sınıf </a:t>
            </a:r>
            <a:r>
              <a:rPr lang="tr-TR" sz="1400" dirty="0" err="1" smtClean="0">
                <a:latin typeface="+mj-lt"/>
              </a:rPr>
              <a:t>dosyaSinifi</a:t>
            </a:r>
            <a:r>
              <a:rPr lang="tr-TR" sz="1400" dirty="0" smtClean="0">
                <a:latin typeface="+mj-lt"/>
              </a:rPr>
              <a:t> sınıfından kalıtım yapılmıştır. Kalıtım, mevcut bir sınıfın değişken ve fonksiyonlarını, başka bir sınıfta kullanılmak istendiğinde, o değişken ve fonksiyonların kopyalarını oluşturmak yerine mevcut sınıftan o özellikleri kalıtım yapılmasıdır.</a:t>
            </a:r>
            <a:endParaRPr lang="tr-TR" sz="1400" dirty="0">
              <a:latin typeface="+mj-lt"/>
            </a:endParaRPr>
          </a:p>
        </p:txBody>
      </p:sp>
      <p:sp>
        <p:nvSpPr>
          <p:cNvPr id="14" name="Dikdörtgen 13"/>
          <p:cNvSpPr/>
          <p:nvPr/>
        </p:nvSpPr>
        <p:spPr>
          <a:xfrm>
            <a:off x="5395260" y="4948016"/>
            <a:ext cx="3187255" cy="1634781"/>
          </a:xfrm>
          <a:prstGeom prst="rect">
            <a:avLst/>
          </a:prstGeom>
          <a:noFill/>
          <a:ln w="38100">
            <a:solidFill>
              <a:schemeClr val="accent5">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38342966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b="1" dirty="0" smtClean="0">
                <a:latin typeface="Artifakt Element" panose="020B0503050000020004" pitchFamily="34" charset="-94"/>
                <a:ea typeface="Artifakt Element" panose="020B0503050000020004" pitchFamily="34" charset="-94"/>
              </a:rPr>
              <a:t>SİSTEM MİMARİSİ</a:t>
            </a:r>
            <a:endParaRPr lang="tr-TR" b="1" dirty="0">
              <a:latin typeface="Artifakt Element" panose="020B0503050000020004" pitchFamily="34" charset="-94"/>
              <a:ea typeface="Artifakt Element" panose="020B0503050000020004" pitchFamily="34" charset="-94"/>
            </a:endParaRPr>
          </a:p>
        </p:txBody>
      </p:sp>
      <p:sp>
        <p:nvSpPr>
          <p:cNvPr id="3" name="İçerik Yer Tutucusu 2"/>
          <p:cNvSpPr>
            <a:spLocks noGrp="1"/>
          </p:cNvSpPr>
          <p:nvPr>
            <p:ph idx="1"/>
          </p:nvPr>
        </p:nvSpPr>
        <p:spPr/>
        <p:txBody>
          <a:bodyPr/>
          <a:lstStyle/>
          <a:p>
            <a:r>
              <a:rPr lang="tr-TR" dirty="0" smtClean="0">
                <a:latin typeface="+mj-lt"/>
              </a:rPr>
              <a:t>Bize verilen 3 tane giriş/çıkış dosyası bulunmaktadır. </a:t>
            </a:r>
          </a:p>
          <a:p>
            <a:r>
              <a:rPr lang="tr-TR" dirty="0" smtClean="0">
                <a:latin typeface="+mj-lt"/>
              </a:rPr>
              <a:t>Bu dosyalarının mantığı şu şekildedir: FB-CPU’da bellek bulunur ve belleğin içerisindeki bazı sayıların başlangıçta değerleri olması gerekir. Bu değerler bize verilen giriş dosyalarında bulunur. İlk yazılan değer adresi; ikinci değer ise, o adresteki içeriğin ne olacağını ifade eder.</a:t>
            </a:r>
            <a:endParaRPr lang="tr-TR" dirty="0">
              <a:latin typeface="+mj-lt"/>
              <a:ea typeface="Artifakt Element" panose="020B0503050000020004" pitchFamily="34" charset="-94"/>
            </a:endParaRPr>
          </a:p>
        </p:txBody>
      </p:sp>
      <p:sp>
        <p:nvSpPr>
          <p:cNvPr id="4" name="Oval 3"/>
          <p:cNvSpPr/>
          <p:nvPr/>
        </p:nvSpPr>
        <p:spPr>
          <a:xfrm>
            <a:off x="10502014" y="221344"/>
            <a:ext cx="851786" cy="801053"/>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Oval 4"/>
          <p:cNvSpPr/>
          <p:nvPr/>
        </p:nvSpPr>
        <p:spPr>
          <a:xfrm>
            <a:off x="11069515" y="1281230"/>
            <a:ext cx="568570" cy="524607"/>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Oval 5"/>
          <p:cNvSpPr/>
          <p:nvPr/>
        </p:nvSpPr>
        <p:spPr>
          <a:xfrm>
            <a:off x="11713242" y="1918402"/>
            <a:ext cx="350215" cy="32856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Oval 6"/>
          <p:cNvSpPr/>
          <p:nvPr/>
        </p:nvSpPr>
        <p:spPr>
          <a:xfrm>
            <a:off x="128187" y="4948016"/>
            <a:ext cx="610312" cy="576591"/>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Oval 7"/>
          <p:cNvSpPr/>
          <p:nvPr/>
        </p:nvSpPr>
        <p:spPr>
          <a:xfrm>
            <a:off x="615398" y="5930439"/>
            <a:ext cx="407385" cy="377608"/>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9" name="Oval 8"/>
          <p:cNvSpPr/>
          <p:nvPr/>
        </p:nvSpPr>
        <p:spPr>
          <a:xfrm>
            <a:off x="1197224" y="6512678"/>
            <a:ext cx="250932" cy="236495"/>
          </a:xfrm>
          <a:prstGeom prst="ellipse">
            <a:avLst/>
          </a:prstGeom>
          <a:solidFill>
            <a:schemeClr val="accent1">
              <a:lumMod val="20000"/>
              <a:lumOff val="80000"/>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10" name="Resim 9"/>
          <p:cNvPicPr>
            <a:picLocks noChangeAspect="1"/>
          </p:cNvPicPr>
          <p:nvPr/>
        </p:nvPicPr>
        <p:blipFill>
          <a:blip r:embed="rId2"/>
          <a:stretch>
            <a:fillRect/>
          </a:stretch>
        </p:blipFill>
        <p:spPr>
          <a:xfrm>
            <a:off x="2466468" y="4258555"/>
            <a:ext cx="7259063" cy="1390844"/>
          </a:xfrm>
          <a:prstGeom prst="rect">
            <a:avLst/>
          </a:prstGeom>
        </p:spPr>
      </p:pic>
    </p:spTree>
    <p:extLst>
      <p:ext uri="{BB962C8B-B14F-4D97-AF65-F5344CB8AC3E}">
        <p14:creationId xmlns:p14="http://schemas.microsoft.com/office/powerpoint/2010/main" val="3864368020"/>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1437</Words>
  <Application>Microsoft Office PowerPoint</Application>
  <PresentationFormat>Geniş ekran</PresentationFormat>
  <Paragraphs>87</Paragraphs>
  <Slides>22</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22</vt:i4>
      </vt:variant>
    </vt:vector>
  </HeadingPairs>
  <TitlesOfParts>
    <vt:vector size="28" baseType="lpstr">
      <vt:lpstr>Arial</vt:lpstr>
      <vt:lpstr>Artifakt Element</vt:lpstr>
      <vt:lpstr>Calibri</vt:lpstr>
      <vt:lpstr>Calibri Light</vt:lpstr>
      <vt:lpstr>Times New Roman</vt:lpstr>
      <vt:lpstr>Office Teması</vt:lpstr>
      <vt:lpstr>PowerPoint Sunusu</vt:lpstr>
      <vt:lpstr>İÇERİK</vt:lpstr>
      <vt:lpstr>GİRİŞ</vt:lpstr>
      <vt:lpstr>SİSTEM MİMARİSİ</vt:lpstr>
      <vt:lpstr>SİSTEM MİMARİSİ</vt:lpstr>
      <vt:lpstr>SİSTEM MİMARİSİ</vt:lpstr>
      <vt:lpstr>SİSTEM MİMARİSİ</vt:lpstr>
      <vt:lpstr>SİSTEM MİMARİSİ</vt:lpstr>
      <vt:lpstr>SİSTEM MİMARİSİ</vt:lpstr>
      <vt:lpstr>Kullanılan Yazılım</vt:lpstr>
      <vt:lpstr>Kullanılan Yazılım</vt:lpstr>
      <vt:lpstr>Kullanılan Yazılım</vt:lpstr>
      <vt:lpstr>Kullanılan Yazılım</vt:lpstr>
      <vt:lpstr>Kullanılan Yazılım</vt:lpstr>
      <vt:lpstr>Kullanılan Yazılım</vt:lpstr>
      <vt:lpstr>Kullanılan Yazılım</vt:lpstr>
      <vt:lpstr>Kullanılan Yazılım</vt:lpstr>
      <vt:lpstr>Kullanılan Yazılım</vt:lpstr>
      <vt:lpstr>Sonuçlar</vt:lpstr>
      <vt:lpstr>Sonuçlar</vt:lpstr>
      <vt:lpstr>Sonuçlar</vt:lpstr>
      <vt:lpstr>Kaynakça</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Microsoft hesabı</dc:creator>
  <cp:lastModifiedBy>Microsoft hesabı</cp:lastModifiedBy>
  <cp:revision>13</cp:revision>
  <dcterms:created xsi:type="dcterms:W3CDTF">2022-01-05T23:49:20Z</dcterms:created>
  <dcterms:modified xsi:type="dcterms:W3CDTF">2022-01-07T08:34:19Z</dcterms:modified>
</cp:coreProperties>
</file>

<file path=docProps/thumbnail.jpeg>
</file>